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8" r:id="rId3"/>
    <p:sldId id="271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84" r:id="rId16"/>
    <p:sldId id="278" r:id="rId17"/>
    <p:sldId id="279" r:id="rId18"/>
    <p:sldId id="280" r:id="rId19"/>
    <p:sldId id="281" r:id="rId20"/>
    <p:sldId id="282" r:id="rId21"/>
    <p:sldId id="285" r:id="rId22"/>
    <p:sldId id="283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Helvetica Neue" panose="02000503000000020004" pitchFamily="2" charset="0"/>
      <p:regular r:id=""/>
      <p:bold r:id=""/>
      <p:italic r:id=""/>
      <p:boldItalic r:id=""/>
    </p:embeddedFont>
    <p:embeddedFont>
      <p:font typeface="Helvetica Neue Light" panose="02000403000000020004" pitchFamily="2" charset="0"/>
      <p:regular r:id=""/>
      <p:bold r:id=""/>
      <p:italic r:id=""/>
      <p:boldItalic r:id="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9E1AC1-20CB-4B51-A33D-74F426BBB46C}">
  <a:tblStyle styleId="{369E1AC1-20CB-4B51-A33D-74F426BBB4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7"/>
    <p:restoredTop sz="96328"/>
  </p:normalViewPr>
  <p:slideViewPr>
    <p:cSldViewPr snapToGrid="0">
      <p:cViewPr varScale="1">
        <p:scale>
          <a:sx n="200" d="100"/>
          <a:sy n="200" d="100"/>
        </p:scale>
        <p:origin x="10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9167A0E2-F929-A6C4-C57C-71FF66E21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05A00D37-F389-8459-6AD1-B439DCEB4B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D19AD382-8ED2-99C6-E43E-FDC09DD52E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88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C1BD5349-1618-FEA5-FC4B-7F386EC01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070E27B7-8956-BAF0-58EF-6631AA1789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7EC45879-ED8B-9D09-33C9-EA4A3FD643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86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1D95C27A-B19C-4CEF-0882-4B9B4BF01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1462A572-DC06-D25A-2E95-71815060F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DA844DBC-5AF5-A281-4692-FAB73CD688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80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51651EA4-4AD6-BA77-F577-0059CD4C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C84761A5-042D-0F16-BBB9-534C29E09C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E93CB5C3-CA12-2A60-D2FB-900717CA84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4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7AE15067-AE6F-5DFF-CD05-CBB47B244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78D9F938-8D88-3F71-39FE-1E25F65B89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5A2480EC-BCF2-A769-CE0D-AEC8E0AFFC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6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363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17F0B0D8-DB30-3EB1-F9A3-244F3CD65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ED3F6789-D76F-F746-2A0A-0D4B14DA88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99E32963-6A49-2C61-4AE6-835CE448C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43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E94CE2E4-DB94-6DA4-C9E1-F3E448748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F1E49243-A047-52C7-A3BA-ADB8005749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8EC005EA-CEA9-B6DC-C0DA-983740A257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3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3B056E5A-BD30-A4D9-1D51-E462535A2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9BC0ACB2-9B98-B674-1754-5BB1F881F1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23A8A7F6-C9C2-FEA2-79CE-68DC2B8B90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21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875007FF-07BB-1C03-3177-1F03BBCCD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9E60CEC1-A9B1-5ED6-4E0D-B3DDAC871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2F08B562-890A-6EB2-1F27-7E2081BB5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4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6DD49DB9-10F3-44F1-4931-C08BAAADC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652BE8E2-5589-92E3-71B9-A095D50417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5E7595FF-9170-9E68-4A56-E3AE4C3AE3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55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6048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6E94B426-4D4D-ABCE-E891-56EBB4E03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7A9EF764-AD94-8802-776C-F337205102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100ED567-7370-49E3-087B-056CB2CE81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0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B81D28BA-8540-F93A-5588-5CF158F8D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C665505A-70CE-AAE6-74AD-D2CF28D462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157DF454-E1B5-68A5-361F-1CE5DF169E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94953A98-20BF-4FBF-C1BB-0383C7C6E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75CC5180-8E3F-FE3E-F04B-64392AAEC6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02702327-E2E9-6065-E0EF-99A942ABAE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9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2ACE066E-B930-88E8-5D87-07AEB7BAE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BEAFA538-1B92-C8D6-9F25-517E876F4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A7C1C8EF-99FF-1B18-DD25-F9E79E11AF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5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A354B678-0D90-AF95-1611-9CEDD41DB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45B7D965-6334-75C6-15DE-CA66332303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0CB4E5EB-DCD2-7030-C8A6-5860F6BB1B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09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BA5ABC19-0479-2981-5A23-EB898734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8A1E94D8-D919-8270-060E-0CF92E2A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41343F79-25CE-FF04-E88E-2DFB8F96CE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08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AB45EBB4-3163-1447-B43D-6462B22E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9BBD4CE6-BC52-5F2A-F247-56D0D9ECF2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2EB16FFC-814D-43BA-1198-B2E4512D92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05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364F83C7-64C7-76EC-23E5-B9CABE387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454b35bfd_9_0:notes">
            <a:extLst>
              <a:ext uri="{FF2B5EF4-FFF2-40B4-BE49-F238E27FC236}">
                <a16:creationId xmlns:a16="http://schemas.microsoft.com/office/drawing/2014/main" id="{D9D0F067-34BE-06A6-5494-1D13364C53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454b35bfd_9_0:notes">
            <a:extLst>
              <a:ext uri="{FF2B5EF4-FFF2-40B4-BE49-F238E27FC236}">
                <a16:creationId xmlns:a16="http://schemas.microsoft.com/office/drawing/2014/main" id="{24E510DF-4F38-A3A6-4EBB-FEB8FFF903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4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66692" y="1343770"/>
            <a:ext cx="7965608" cy="1023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"/>
              <a:buFont typeface="Arial"/>
              <a:buNone/>
            </a:pPr>
            <a:r>
              <a:rPr lang="en-US" sz="2750" b="1" dirty="0">
                <a:latin typeface="Helvetica Neue"/>
                <a:ea typeface="Helvetica Neue"/>
                <a:cs typeface="Helvetica Neue"/>
                <a:sym typeface="Helvetica Neue"/>
              </a:rPr>
              <a:t>Research Project two</a:t>
            </a:r>
            <a:endParaRPr sz="275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nl-NL" sz="1800" dirty="0" err="1"/>
              <a:t>Local</a:t>
            </a:r>
            <a:r>
              <a:rPr lang="nl-NL" sz="1800"/>
              <a:t> Root </a:t>
            </a:r>
            <a:r>
              <a:rPr lang="nl-NL" sz="1800" err="1"/>
              <a:t>Serving</a:t>
            </a:r>
            <a:r>
              <a:rPr lang="nl-NL" sz="1800"/>
              <a:t> </a:t>
            </a:r>
            <a:r>
              <a:rPr lang="nl-NL" sz="1800" err="1"/>
              <a:t>by</a:t>
            </a:r>
            <a:r>
              <a:rPr lang="nl-NL" sz="1800"/>
              <a:t> Default:</a:t>
            </a:r>
            <a:br>
              <a:rPr lang="nl-NL" sz="1800"/>
            </a:br>
            <a:r>
              <a:rPr lang="nl-NL" sz="1800" err="1"/>
              <a:t>Quantifying</a:t>
            </a:r>
            <a:r>
              <a:rPr lang="nl-NL" sz="1800"/>
              <a:t> </a:t>
            </a:r>
            <a:r>
              <a:rPr lang="nl-NL" sz="1800" err="1"/>
              <a:t>the</a:t>
            </a:r>
            <a:r>
              <a:rPr lang="nl-NL" sz="1800"/>
              <a:t> Traffic Trade-off </a:t>
            </a:r>
            <a:r>
              <a:rPr lang="nl-NL" sz="1800" err="1"/>
              <a:t>BetweenRoot</a:t>
            </a:r>
            <a:r>
              <a:rPr lang="nl-NL" sz="1800"/>
              <a:t> </a:t>
            </a:r>
            <a:r>
              <a:rPr lang="nl-NL" sz="1800" err="1"/>
              <a:t>Queries</a:t>
            </a:r>
            <a:r>
              <a:rPr lang="nl-NL" sz="1800"/>
              <a:t> </a:t>
            </a:r>
            <a:r>
              <a:rPr lang="nl-NL" sz="1800" err="1"/>
              <a:t>and</a:t>
            </a:r>
            <a:r>
              <a:rPr lang="nl-NL" sz="1800"/>
              <a:t> Root Zone Distribution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2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Ilyas Rahimi</a:t>
            </a:r>
            <a:br>
              <a:rPr lang="en-GB" sz="15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GB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12330337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300" y="873408"/>
            <a:ext cx="1001400" cy="4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088025" y="4301650"/>
            <a:ext cx="295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Security and Network Engineering</a:t>
            </a:r>
            <a:endParaRPr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University of Amsterdam</a:t>
            </a:r>
            <a:endParaRPr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1700" y="4004448"/>
            <a:ext cx="29568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Supervisor: Dr. Marios Avgeris</a:t>
            </a:r>
            <a:br>
              <a:rPr lang="en-US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err="1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CoSupervisor</a:t>
            </a:r>
            <a:r>
              <a:rPr lang="en-US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Willem Toorop</a:t>
            </a:r>
          </a:p>
          <a:p>
            <a:pPr lvl="0"/>
            <a:r>
              <a:rPr lang="en-US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928505-14EC-301E-9BC3-1F2C6C74C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950" y="84558"/>
            <a:ext cx="33401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4AB08399-C404-32CA-820C-CB2CE5676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2CC9041F-75F0-0526-B7AE-5A0176EED7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Results</a:t>
            </a:r>
            <a:r>
              <a:rPr lang="nl-NL" b="1"/>
              <a:t> BIND (DNS-</a:t>
            </a:r>
            <a:r>
              <a:rPr lang="nl-NL" b="1" err="1"/>
              <a:t>based</a:t>
            </a:r>
            <a:r>
              <a:rPr lang="nl-NL" b="1"/>
              <a:t> IXFR)</a:t>
            </a:r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0FCE29F0-A089-AAFB-B904-5C0AC4C92A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 err="1"/>
              <a:t>Mechanism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err="1"/>
              <a:t>Triggered</a:t>
            </a:r>
            <a:r>
              <a:rPr lang="nl-NL"/>
              <a:t> </a:t>
            </a:r>
            <a:r>
              <a:rPr lang="nl-NL" err="1"/>
              <a:t>by</a:t>
            </a:r>
            <a:r>
              <a:rPr lang="nl-NL"/>
              <a:t> SOA </a:t>
            </a:r>
            <a:r>
              <a:rPr lang="nl-NL" err="1"/>
              <a:t>serial</a:t>
            </a:r>
            <a:r>
              <a:rPr lang="nl-NL"/>
              <a:t> changes.</a:t>
            </a:r>
          </a:p>
          <a:p>
            <a:r>
              <a:rPr lang="nl-NL" b="1"/>
              <a:t>Data </a:t>
            </a:r>
            <a:r>
              <a:rPr lang="nl-NL" b="1" err="1"/>
              <a:t>Size</a:t>
            </a:r>
            <a:r>
              <a:rPr lang="nl-NL" b="1"/>
              <a:t>:</a:t>
            </a:r>
            <a:r>
              <a:rPr lang="nl-NL"/>
              <a:t> ~1.45 MB per </a:t>
            </a:r>
            <a:r>
              <a:rPr lang="nl-NL" err="1"/>
              <a:t>incremental</a:t>
            </a:r>
            <a:r>
              <a:rPr lang="nl-NL"/>
              <a:t> update.</a:t>
            </a:r>
          </a:p>
          <a:p>
            <a:r>
              <a:rPr lang="nl-NL" b="1"/>
              <a:t>Daily </a:t>
            </a:r>
            <a:r>
              <a:rPr lang="nl-NL" b="1" err="1"/>
              <a:t>Average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b="1"/>
              <a:t>4.35 MB/</a:t>
            </a:r>
            <a:r>
              <a:rPr lang="nl-NL" b="1" err="1"/>
              <a:t>day</a:t>
            </a:r>
            <a:r>
              <a:rPr lang="nl-NL"/>
              <a:t>.</a:t>
            </a:r>
          </a:p>
          <a:p>
            <a:r>
              <a:rPr lang="nl-NL" b="1" err="1"/>
              <a:t>Pattern</a:t>
            </a:r>
            <a:r>
              <a:rPr lang="nl-NL" b="1"/>
              <a:t>:</a:t>
            </a:r>
            <a:r>
              <a:rPr lang="nl-NL"/>
              <a:t> Traffic </a:t>
            </a:r>
            <a:r>
              <a:rPr lang="nl-NL" err="1"/>
              <a:t>scales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number</a:t>
            </a:r>
            <a:r>
              <a:rPr lang="nl-NL"/>
              <a:t> of updates (2–4 per </a:t>
            </a:r>
            <a:r>
              <a:rPr lang="nl-NL" err="1"/>
              <a:t>day</a:t>
            </a:r>
            <a:r>
              <a:rPr lang="nl-NL"/>
              <a:t>).</a:t>
            </a:r>
            <a:br>
              <a:rPr lang="nl-NL"/>
            </a:br>
            <a:endParaRPr lang="nl-NL"/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52AF8612-A002-A2F5-35CE-C8E16CEDB9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3FFDF6-D691-63C8-B015-5C634729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571750"/>
            <a:ext cx="55753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7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87F84226-77BD-5A71-F61B-A806939B9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E4030722-E9B2-FBC3-BA7A-517E446DD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Results</a:t>
            </a:r>
            <a:r>
              <a:rPr lang="nl-NL" b="1"/>
              <a:t> </a:t>
            </a:r>
            <a:r>
              <a:rPr lang="nl-NL" b="1" err="1"/>
              <a:t>Unbound</a:t>
            </a:r>
            <a:r>
              <a:rPr lang="nl-NL" b="1"/>
              <a:t> (DNS-</a:t>
            </a:r>
            <a:r>
              <a:rPr lang="nl-NL" b="1" err="1"/>
              <a:t>based</a:t>
            </a:r>
            <a:r>
              <a:rPr lang="nl-NL" b="1"/>
              <a:t> IXFR)</a:t>
            </a:r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64085F36-4246-58FF-B558-BBD123AF04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 err="1"/>
              <a:t>Mechanism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err="1"/>
              <a:t>Identical</a:t>
            </a:r>
            <a:r>
              <a:rPr lang="nl-NL"/>
              <a:t> update logic </a:t>
            </a:r>
            <a:r>
              <a:rPr lang="nl-NL" err="1"/>
              <a:t>to</a:t>
            </a:r>
            <a:r>
              <a:rPr lang="nl-NL"/>
              <a:t> BIND.</a:t>
            </a:r>
          </a:p>
          <a:p>
            <a:r>
              <a:rPr lang="nl-NL" b="1"/>
              <a:t>Data </a:t>
            </a:r>
            <a:r>
              <a:rPr lang="nl-NL" b="1" err="1"/>
              <a:t>Size</a:t>
            </a:r>
            <a:r>
              <a:rPr lang="nl-NL" b="1"/>
              <a:t>:</a:t>
            </a:r>
            <a:r>
              <a:rPr lang="nl-NL"/>
              <a:t> ~1.31 MB per </a:t>
            </a:r>
            <a:r>
              <a:rPr lang="nl-NL" err="1"/>
              <a:t>incremental</a:t>
            </a:r>
            <a:r>
              <a:rPr lang="nl-NL"/>
              <a:t> update.</a:t>
            </a:r>
          </a:p>
          <a:p>
            <a:r>
              <a:rPr lang="nl-NL" b="1"/>
              <a:t>Daily </a:t>
            </a:r>
            <a:r>
              <a:rPr lang="nl-NL" b="1" err="1"/>
              <a:t>Average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b="1"/>
              <a:t>3.93 MB/</a:t>
            </a:r>
            <a:r>
              <a:rPr lang="nl-NL" b="1" err="1"/>
              <a:t>day</a:t>
            </a:r>
            <a:r>
              <a:rPr lang="nl-NL"/>
              <a:t>.</a:t>
            </a:r>
          </a:p>
          <a:p>
            <a:r>
              <a:rPr lang="nl-NL" b="1" err="1"/>
              <a:t>Comparison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err="1"/>
              <a:t>Slightly</a:t>
            </a:r>
            <a:r>
              <a:rPr lang="nl-NL"/>
              <a:t> more </a:t>
            </a:r>
            <a:r>
              <a:rPr lang="nl-NL" err="1"/>
              <a:t>efficient</a:t>
            </a:r>
            <a:r>
              <a:rPr lang="nl-NL"/>
              <a:t> </a:t>
            </a:r>
            <a:r>
              <a:rPr lang="nl-NL" err="1"/>
              <a:t>than</a:t>
            </a:r>
            <a:r>
              <a:rPr lang="nl-NL"/>
              <a:t> BIND in per-update transfer </a:t>
            </a:r>
            <a:r>
              <a:rPr lang="nl-NL" err="1"/>
              <a:t>size</a:t>
            </a:r>
            <a:r>
              <a:rPr lang="nl-NL"/>
              <a:t>.</a:t>
            </a:r>
            <a:br>
              <a:rPr lang="nl-NL"/>
            </a:br>
            <a:endParaRPr lang="nl-NL"/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0F570732-6109-57B4-8BB6-DBC00C5FE7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C4051E7-0B09-D9F8-4DCD-974EFEF7C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545946"/>
            <a:ext cx="55118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6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94A82316-30E3-AE30-18A2-FE9D31B16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5A3F2FA7-9326-FBF0-57DA-B663600F7D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Results</a:t>
            </a:r>
            <a:r>
              <a:rPr lang="nl-NL" b="1"/>
              <a:t> </a:t>
            </a:r>
            <a:r>
              <a:rPr lang="nl-NL" b="1" err="1"/>
              <a:t>Unbound</a:t>
            </a:r>
            <a:r>
              <a:rPr lang="nl-NL" b="1"/>
              <a:t> (HTTPS-</a:t>
            </a:r>
            <a:r>
              <a:rPr lang="nl-NL" b="1" err="1"/>
              <a:t>based</a:t>
            </a:r>
            <a:r>
              <a:rPr lang="nl-NL" b="1"/>
              <a:t>)</a:t>
            </a:r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8F41FF9A-0707-87B9-F596-7179B4051F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 err="1"/>
              <a:t>Mechanism</a:t>
            </a:r>
            <a:r>
              <a:rPr lang="nl-NL" b="1"/>
              <a:t>:</a:t>
            </a:r>
            <a:r>
              <a:rPr lang="nl-NL"/>
              <a:t> Polling full zone </a:t>
            </a:r>
            <a:r>
              <a:rPr lang="nl-NL" err="1"/>
              <a:t>every</a:t>
            </a:r>
            <a:r>
              <a:rPr lang="nl-NL"/>
              <a:t> 30 </a:t>
            </a:r>
            <a:r>
              <a:rPr lang="nl-NL" err="1"/>
              <a:t>mins</a:t>
            </a:r>
            <a:r>
              <a:rPr lang="nl-NL"/>
              <a:t> over HTTPS.</a:t>
            </a:r>
          </a:p>
          <a:p>
            <a:r>
              <a:rPr lang="nl-NL" b="1"/>
              <a:t>Data </a:t>
            </a:r>
            <a:r>
              <a:rPr lang="nl-NL" b="1" err="1"/>
              <a:t>Size</a:t>
            </a:r>
            <a:r>
              <a:rPr lang="nl-NL" b="1"/>
              <a:t>:</a:t>
            </a:r>
            <a:r>
              <a:rPr lang="nl-NL"/>
              <a:t> 2.19 MB per update (Full Zone).</a:t>
            </a:r>
          </a:p>
          <a:p>
            <a:r>
              <a:rPr lang="nl-NL" b="1"/>
              <a:t>The </a:t>
            </a:r>
            <a:r>
              <a:rPr lang="nl-NL" b="1" err="1"/>
              <a:t>Anomaly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b="1"/>
              <a:t>105.12 MB/</a:t>
            </a:r>
            <a:r>
              <a:rPr lang="nl-NL" b="1" err="1"/>
              <a:t>day</a:t>
            </a:r>
            <a:r>
              <a:rPr lang="nl-NL"/>
              <a:t>.</a:t>
            </a:r>
          </a:p>
          <a:p>
            <a:r>
              <a:rPr lang="nl-NL" b="1"/>
              <a:t>Analysis:</a:t>
            </a:r>
            <a:r>
              <a:rPr lang="nl-NL"/>
              <a:t> 48 full downloads/</a:t>
            </a:r>
            <a:r>
              <a:rPr lang="nl-NL" err="1"/>
              <a:t>day</a:t>
            </a:r>
            <a:r>
              <a:rPr lang="nl-NL"/>
              <a:t>; </a:t>
            </a:r>
            <a:r>
              <a:rPr lang="nl-NL" err="1"/>
              <a:t>considered</a:t>
            </a:r>
            <a:r>
              <a:rPr lang="nl-NL"/>
              <a:t> a bug/</a:t>
            </a:r>
            <a:r>
              <a:rPr lang="nl-NL" err="1"/>
              <a:t>limitation</a:t>
            </a:r>
            <a:r>
              <a:rPr lang="nl-NL"/>
              <a:t> in </a:t>
            </a:r>
            <a:r>
              <a:rPr lang="nl-NL" err="1"/>
              <a:t>current</a:t>
            </a:r>
            <a:r>
              <a:rPr lang="nl-NL"/>
              <a:t> logic.</a:t>
            </a:r>
            <a:br>
              <a:rPr lang="nl-NL"/>
            </a:br>
            <a:endParaRPr lang="nl-NL"/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499BBE79-DC15-A7A0-C6BF-7808D3573F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07F120F-669E-EC43-E836-90C8DDCAC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571750"/>
            <a:ext cx="5613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7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473A315A-21C3-39D3-1006-7EF85B68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5757DA89-8886-85C6-76AD-5C5A5006F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Results</a:t>
            </a:r>
            <a:r>
              <a:rPr lang="nl-NL" b="1"/>
              <a:t> Knot </a:t>
            </a:r>
            <a:r>
              <a:rPr lang="nl-NL" b="1" err="1"/>
              <a:t>Resolver</a:t>
            </a:r>
            <a:r>
              <a:rPr lang="nl-NL" b="1"/>
              <a:t> (HTTPS-</a:t>
            </a:r>
            <a:r>
              <a:rPr lang="nl-NL" b="1" err="1"/>
              <a:t>based</a:t>
            </a:r>
            <a:r>
              <a:rPr lang="nl-NL" b="1"/>
              <a:t>)</a:t>
            </a:r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C8531298-BDC2-CF53-1A4E-2E741855BB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 err="1"/>
              <a:t>Mechanism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err="1"/>
              <a:t>Conservative</a:t>
            </a:r>
            <a:r>
              <a:rPr lang="nl-NL"/>
              <a:t> update </a:t>
            </a:r>
            <a:r>
              <a:rPr lang="nl-NL" err="1"/>
              <a:t>strategy</a:t>
            </a:r>
            <a:r>
              <a:rPr lang="nl-NL"/>
              <a:t>.</a:t>
            </a:r>
          </a:p>
          <a:p>
            <a:r>
              <a:rPr lang="nl-NL" b="1" err="1"/>
              <a:t>Frequency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err="1"/>
              <a:t>Approximately</a:t>
            </a:r>
            <a:r>
              <a:rPr lang="nl-NL"/>
              <a:t> </a:t>
            </a:r>
            <a:r>
              <a:rPr lang="nl-NL" err="1"/>
              <a:t>one</a:t>
            </a:r>
            <a:r>
              <a:rPr lang="nl-NL"/>
              <a:t> full update per </a:t>
            </a:r>
            <a:r>
              <a:rPr lang="nl-NL" err="1"/>
              <a:t>day</a:t>
            </a:r>
            <a:r>
              <a:rPr lang="nl-NL"/>
              <a:t>.</a:t>
            </a:r>
          </a:p>
          <a:p>
            <a:r>
              <a:rPr lang="nl-NL" b="1"/>
              <a:t>Daily </a:t>
            </a:r>
            <a:r>
              <a:rPr lang="nl-NL" b="1" err="1"/>
              <a:t>Average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b="1"/>
              <a:t>2.65 MB/</a:t>
            </a:r>
            <a:r>
              <a:rPr lang="nl-NL" b="1" err="1"/>
              <a:t>day</a:t>
            </a:r>
            <a:r>
              <a:rPr lang="nl-NL"/>
              <a:t>.</a:t>
            </a:r>
          </a:p>
          <a:p>
            <a:r>
              <a:rPr lang="nl-NL" b="1" err="1"/>
              <a:t>Finding</a:t>
            </a:r>
            <a:r>
              <a:rPr lang="nl-NL" b="1"/>
              <a:t>:</a:t>
            </a:r>
            <a:r>
              <a:rPr lang="nl-NL"/>
              <a:t> Most </a:t>
            </a:r>
            <a:r>
              <a:rPr lang="nl-NL" err="1"/>
              <a:t>efficient</a:t>
            </a:r>
            <a:r>
              <a:rPr lang="nl-NL"/>
              <a:t> </a:t>
            </a:r>
            <a:r>
              <a:rPr lang="nl-NL" err="1"/>
              <a:t>local</a:t>
            </a:r>
            <a:r>
              <a:rPr lang="nl-NL"/>
              <a:t> root </a:t>
            </a:r>
            <a:r>
              <a:rPr lang="nl-NL" err="1"/>
              <a:t>configuration</a:t>
            </a:r>
            <a:r>
              <a:rPr lang="nl-NL"/>
              <a:t> </a:t>
            </a:r>
            <a:r>
              <a:rPr lang="nl-NL" err="1"/>
              <a:t>evaluated</a:t>
            </a:r>
            <a:r>
              <a:rPr lang="nl-NL"/>
              <a:t>.</a:t>
            </a:r>
            <a:br>
              <a:rPr lang="nl-NL"/>
            </a:br>
            <a:endParaRPr lang="nl-NL"/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56F02382-1BB2-A5D9-1106-B18B330494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38F3E0A-1264-36A4-4A64-2C64B4F3B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571750"/>
            <a:ext cx="5016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4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CF3DF88F-A804-0ADB-558B-CE0CEC076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E337C834-835A-8D0C-4705-DE11734BF4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Results</a:t>
            </a:r>
            <a:r>
              <a:rPr lang="nl-NL" b="1"/>
              <a:t> – </a:t>
            </a:r>
            <a:r>
              <a:rPr lang="nl-NL" b="1" err="1"/>
              <a:t>Scaling</a:t>
            </a:r>
            <a:r>
              <a:rPr lang="nl-NL" b="1"/>
              <a:t> Impact</a:t>
            </a:r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4A133B36-FC1D-946F-AFDA-58942CE5E7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/>
              <a:t>Scenario:</a:t>
            </a:r>
            <a:r>
              <a:rPr lang="nl-NL"/>
              <a:t> Global adoption levels (10%, 20%, 30%).</a:t>
            </a:r>
          </a:p>
          <a:p>
            <a:r>
              <a:rPr lang="nl-NL" b="1" err="1"/>
              <a:t>Population</a:t>
            </a:r>
            <a:r>
              <a:rPr lang="nl-NL" b="1"/>
              <a:t>:</a:t>
            </a:r>
            <a:r>
              <a:rPr lang="nl-NL"/>
              <a:t> ~59.1 </a:t>
            </a:r>
            <a:r>
              <a:rPr lang="nl-NL" err="1"/>
              <a:t>million</a:t>
            </a:r>
            <a:r>
              <a:rPr lang="nl-NL"/>
              <a:t> </a:t>
            </a:r>
            <a:r>
              <a:rPr lang="nl-NL" err="1"/>
              <a:t>resolvers</a:t>
            </a:r>
            <a:r>
              <a:rPr lang="nl-NL"/>
              <a:t>.</a:t>
            </a:r>
          </a:p>
          <a:p>
            <a:r>
              <a:rPr lang="nl-NL" b="1" err="1"/>
              <a:t>Metric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err="1"/>
              <a:t>Additional</a:t>
            </a:r>
            <a:r>
              <a:rPr lang="nl-NL"/>
              <a:t> </a:t>
            </a:r>
            <a:r>
              <a:rPr lang="nl-NL" err="1"/>
              <a:t>daily</a:t>
            </a:r>
            <a:r>
              <a:rPr lang="nl-NL"/>
              <a:t> traffic in </a:t>
            </a:r>
            <a:r>
              <a:rPr lang="nl-NL" b="1"/>
              <a:t>Terabytes (TB)</a:t>
            </a:r>
            <a:r>
              <a:rPr lang="nl-NL"/>
              <a:t>.</a:t>
            </a:r>
          </a:p>
          <a:p>
            <a:r>
              <a:rPr lang="nl-NL" b="1" err="1"/>
              <a:t>Result</a:t>
            </a:r>
            <a:r>
              <a:rPr lang="nl-NL" b="1"/>
              <a:t> (Knot 10%):</a:t>
            </a:r>
            <a:r>
              <a:rPr lang="nl-NL"/>
              <a:t> +3.8 TB/</a:t>
            </a:r>
            <a:r>
              <a:rPr lang="nl-NL" err="1"/>
              <a:t>day</a:t>
            </a:r>
            <a:r>
              <a:rPr lang="nl-NL"/>
              <a:t>.</a:t>
            </a:r>
          </a:p>
          <a:p>
            <a:r>
              <a:rPr lang="nl-NL" b="1" err="1"/>
              <a:t>Result</a:t>
            </a:r>
            <a:r>
              <a:rPr lang="nl-NL" b="1"/>
              <a:t> (</a:t>
            </a:r>
            <a:r>
              <a:rPr lang="nl-NL" b="1" err="1"/>
              <a:t>Unbound</a:t>
            </a:r>
            <a:r>
              <a:rPr lang="nl-NL" b="1"/>
              <a:t> HTTPS 10%):</a:t>
            </a:r>
            <a:r>
              <a:rPr lang="nl-NL"/>
              <a:t> +27.0 TB/</a:t>
            </a:r>
            <a:r>
              <a:rPr lang="nl-NL" err="1"/>
              <a:t>day</a:t>
            </a:r>
            <a:r>
              <a:rPr lang="nl-NL"/>
              <a:t>.</a:t>
            </a:r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6113779D-50AE-3AC3-8A4A-56BE2BCFD1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48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2E6DB-382A-EBA4-204D-FAAA8A9B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err="1"/>
              <a:t>Results</a:t>
            </a:r>
            <a:r>
              <a:rPr lang="nl-NL" b="1"/>
              <a:t> – </a:t>
            </a:r>
            <a:r>
              <a:rPr lang="nl-NL" b="1" err="1"/>
              <a:t>Scaling</a:t>
            </a:r>
            <a:r>
              <a:rPr lang="nl-NL" b="1"/>
              <a:t> Impact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E12E3E-8FAC-5125-51DC-F79ACA476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089369"/>
            <a:ext cx="6928513" cy="388119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C5D582-77BA-F62F-5B56-8F954D1E0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44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9FE356B1-E9DD-C0E4-915C-86E389EB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252C6AB7-BE65-9FA3-B603-2D13EDA83C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Discussion</a:t>
            </a:r>
            <a:r>
              <a:rPr lang="nl-NL" b="1"/>
              <a:t> </a:t>
            </a:r>
            <a:r>
              <a:rPr lang="nl-NL" b="1" err="1"/>
              <a:t>Frequency</a:t>
            </a:r>
            <a:r>
              <a:rPr lang="nl-NL" b="1"/>
              <a:t> vs. Protocol </a:t>
            </a:r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76E59762-6AD8-210F-E0B8-981434DD4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 err="1"/>
              <a:t>Primary</a:t>
            </a:r>
            <a:r>
              <a:rPr lang="nl-NL" b="1"/>
              <a:t> Driver:</a:t>
            </a:r>
            <a:r>
              <a:rPr lang="nl-NL"/>
              <a:t> Update </a:t>
            </a:r>
            <a:r>
              <a:rPr lang="nl-NL" err="1"/>
              <a:t>frequency</a:t>
            </a:r>
            <a:r>
              <a:rPr lang="nl-NL"/>
              <a:t> is more important </a:t>
            </a:r>
            <a:r>
              <a:rPr lang="nl-NL" err="1"/>
              <a:t>than</a:t>
            </a:r>
            <a:r>
              <a:rPr lang="nl-NL"/>
              <a:t> protocol </a:t>
            </a:r>
            <a:r>
              <a:rPr lang="nl-NL" err="1"/>
              <a:t>choice</a:t>
            </a:r>
            <a:r>
              <a:rPr lang="nl-NL"/>
              <a:t>.</a:t>
            </a:r>
          </a:p>
          <a:p>
            <a:r>
              <a:rPr lang="nl-NL" b="1"/>
              <a:t>Knot vs. </a:t>
            </a:r>
            <a:r>
              <a:rPr lang="nl-NL" b="1" err="1"/>
              <a:t>Unbound</a:t>
            </a:r>
            <a:r>
              <a:rPr lang="nl-NL" b="1"/>
              <a:t>:</a:t>
            </a:r>
            <a:r>
              <a:rPr lang="nl-NL"/>
              <a:t> Both </a:t>
            </a:r>
            <a:r>
              <a:rPr lang="nl-NL" err="1"/>
              <a:t>used</a:t>
            </a:r>
            <a:r>
              <a:rPr lang="nl-NL"/>
              <a:t> HTTPS, </a:t>
            </a:r>
            <a:r>
              <a:rPr lang="nl-NL" err="1"/>
              <a:t>yet</a:t>
            </a:r>
            <a:r>
              <a:rPr lang="nl-NL"/>
              <a:t> </a:t>
            </a:r>
            <a:r>
              <a:rPr lang="nl-NL" err="1"/>
              <a:t>outcomes</a:t>
            </a:r>
            <a:r>
              <a:rPr lang="nl-NL"/>
              <a:t> </a:t>
            </a:r>
            <a:r>
              <a:rPr lang="nl-NL" err="1"/>
              <a:t>differed</a:t>
            </a:r>
            <a:r>
              <a:rPr lang="nl-NL"/>
              <a:t> </a:t>
            </a:r>
            <a:r>
              <a:rPr lang="nl-NL" err="1"/>
              <a:t>by</a:t>
            </a:r>
            <a:r>
              <a:rPr lang="nl-NL"/>
              <a:t> ~100 MB.</a:t>
            </a:r>
          </a:p>
          <a:p>
            <a:r>
              <a:rPr lang="nl-NL" b="1" err="1"/>
              <a:t>Conclusion</a:t>
            </a:r>
            <a:r>
              <a:rPr lang="nl-NL" b="1"/>
              <a:t>:</a:t>
            </a:r>
            <a:r>
              <a:rPr lang="nl-NL"/>
              <a:t> Software logic </a:t>
            </a:r>
            <a:r>
              <a:rPr lang="nl-NL" err="1"/>
              <a:t>and</a:t>
            </a:r>
            <a:r>
              <a:rPr lang="nl-NL"/>
              <a:t> design </a:t>
            </a:r>
            <a:r>
              <a:rPr lang="nl-NL" err="1"/>
              <a:t>philosophy</a:t>
            </a:r>
            <a:r>
              <a:rPr lang="nl-NL"/>
              <a:t> (</a:t>
            </a:r>
            <a:r>
              <a:rPr lang="nl-NL" err="1"/>
              <a:t>Conservative</a:t>
            </a:r>
            <a:r>
              <a:rPr lang="nl-NL"/>
              <a:t> vs. </a:t>
            </a:r>
            <a:r>
              <a:rPr lang="nl-NL" err="1"/>
              <a:t>Aggressive</a:t>
            </a:r>
            <a:r>
              <a:rPr lang="nl-NL"/>
              <a:t>) </a:t>
            </a:r>
            <a:r>
              <a:rPr lang="nl-NL" err="1"/>
              <a:t>determine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traffic </a:t>
            </a:r>
            <a:r>
              <a:rPr lang="nl-NL" err="1"/>
              <a:t>cost</a:t>
            </a:r>
            <a:r>
              <a:rPr lang="nl-NL"/>
              <a:t>.</a:t>
            </a:r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1E271EDC-E585-6329-A1F1-70F0CCA9EC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37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9819478A-F2B6-DB24-C49C-2A1F14CC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3F3C1634-BA29-92DB-0B75-B10AEE5A31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Discussion</a:t>
            </a:r>
            <a:r>
              <a:rPr lang="nl-NL" b="1"/>
              <a:t> </a:t>
            </a:r>
            <a:r>
              <a:rPr lang="nl-NL" b="1" err="1"/>
              <a:t>Implementation</a:t>
            </a:r>
            <a:r>
              <a:rPr lang="nl-NL" b="1"/>
              <a:t> </a:t>
            </a:r>
            <a:r>
              <a:rPr lang="nl-NL" b="1" err="1"/>
              <a:t>Strategies</a:t>
            </a:r>
            <a:endParaRPr lang="nl-NL" b="1"/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72E3D721-A36F-2D88-CA7A-5A89ECE704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/>
              <a:t>DNS IXFR:</a:t>
            </a:r>
            <a:r>
              <a:rPr lang="nl-NL"/>
              <a:t> </a:t>
            </a:r>
            <a:r>
              <a:rPr lang="nl-NL" err="1"/>
              <a:t>Stable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predictable</a:t>
            </a:r>
            <a:r>
              <a:rPr lang="nl-NL"/>
              <a:t>; </a:t>
            </a:r>
            <a:r>
              <a:rPr lang="nl-NL" err="1"/>
              <a:t>tied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root zone </a:t>
            </a:r>
            <a:r>
              <a:rPr lang="nl-NL" err="1"/>
              <a:t>dynamics</a:t>
            </a:r>
            <a:r>
              <a:rPr lang="nl-NL"/>
              <a:t>.</a:t>
            </a:r>
          </a:p>
          <a:p>
            <a:r>
              <a:rPr lang="nl-NL" b="1"/>
              <a:t>Knot (</a:t>
            </a:r>
            <a:r>
              <a:rPr lang="nl-NL" b="1" err="1"/>
              <a:t>Conservative</a:t>
            </a:r>
            <a:r>
              <a:rPr lang="nl-NL" b="1"/>
              <a:t>):</a:t>
            </a:r>
            <a:r>
              <a:rPr lang="nl-NL"/>
              <a:t> </a:t>
            </a:r>
            <a:r>
              <a:rPr lang="nl-NL" err="1"/>
              <a:t>Deliberately</a:t>
            </a:r>
            <a:r>
              <a:rPr lang="nl-NL"/>
              <a:t> </a:t>
            </a:r>
            <a:r>
              <a:rPr lang="nl-NL" err="1"/>
              <a:t>avoids</a:t>
            </a:r>
            <a:r>
              <a:rPr lang="nl-NL"/>
              <a:t> frequent </a:t>
            </a:r>
            <a:r>
              <a:rPr lang="nl-NL" err="1"/>
              <a:t>polling</a:t>
            </a:r>
            <a:r>
              <a:rPr lang="nl-NL"/>
              <a:t> (RFC 7706 </a:t>
            </a:r>
            <a:r>
              <a:rPr lang="nl-NL" err="1"/>
              <a:t>interpretation</a:t>
            </a:r>
            <a:r>
              <a:rPr lang="nl-NL"/>
              <a:t>).</a:t>
            </a:r>
          </a:p>
          <a:p>
            <a:r>
              <a:rPr lang="nl-NL" b="1" err="1"/>
              <a:t>Unbound</a:t>
            </a:r>
            <a:r>
              <a:rPr lang="nl-NL" b="1"/>
              <a:t> (Bug):</a:t>
            </a:r>
            <a:r>
              <a:rPr lang="nl-NL"/>
              <a:t> </a:t>
            </a:r>
            <a:r>
              <a:rPr lang="nl-NL" err="1"/>
              <a:t>Current</a:t>
            </a:r>
            <a:r>
              <a:rPr lang="nl-NL"/>
              <a:t> HTTPS </a:t>
            </a:r>
            <a:r>
              <a:rPr lang="nl-NL" err="1"/>
              <a:t>behavior</a:t>
            </a:r>
            <a:r>
              <a:rPr lang="nl-NL"/>
              <a:t> is independent of </a:t>
            </a:r>
            <a:r>
              <a:rPr lang="nl-NL" err="1"/>
              <a:t>actual</a:t>
            </a:r>
            <a:r>
              <a:rPr lang="nl-NL"/>
              <a:t> root zone </a:t>
            </a:r>
            <a:r>
              <a:rPr lang="nl-NL" err="1"/>
              <a:t>dynamics</a:t>
            </a:r>
            <a:r>
              <a:rPr lang="nl-NL"/>
              <a:t>.</a:t>
            </a:r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2B8ACDD8-6C16-E3AD-3B47-15F19934A9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4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C5F1B043-0012-1FE1-A948-8F2824413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7BBD78DA-B9CD-3BB4-6173-ACBCE89CCF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Discussion</a:t>
            </a:r>
            <a:r>
              <a:rPr lang="nl-NL" b="1"/>
              <a:t> </a:t>
            </a:r>
            <a:r>
              <a:rPr lang="nl-NL" b="1" err="1"/>
              <a:t>Comparison</a:t>
            </a:r>
            <a:r>
              <a:rPr lang="nl-NL" b="1"/>
              <a:t> </a:t>
            </a:r>
            <a:r>
              <a:rPr lang="nl-NL" b="1" err="1"/>
              <a:t>with</a:t>
            </a:r>
            <a:r>
              <a:rPr lang="nl-NL" b="1"/>
              <a:t> </a:t>
            </a:r>
            <a:r>
              <a:rPr lang="nl-NL" b="1" err="1"/>
              <a:t>Conventional</a:t>
            </a:r>
            <a:r>
              <a:rPr lang="nl-NL" b="1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Google Shape;74;p15">
                <a:extLst>
                  <a:ext uri="{FF2B5EF4-FFF2-40B4-BE49-F238E27FC236}">
                    <a16:creationId xmlns:a16="http://schemas.microsoft.com/office/drawing/2014/main" id="{22C96059-92D9-5E25-4BCE-9E2B02F48219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r>
                  <a:rPr lang="nl-NL" b="1"/>
                  <a:t>The Verdict:</a:t>
                </a:r>
                <a:r>
                  <a:rPr lang="nl-NL"/>
                  <a:t> </a:t>
                </a:r>
                <a:r>
                  <a:rPr lang="nl-NL" err="1"/>
                  <a:t>Local</a:t>
                </a:r>
                <a:r>
                  <a:rPr lang="nl-NL"/>
                  <a:t> root </a:t>
                </a:r>
                <a:r>
                  <a:rPr lang="nl-NL" err="1"/>
                  <a:t>operation</a:t>
                </a:r>
                <a:r>
                  <a:rPr lang="nl-NL"/>
                  <a:t> </a:t>
                </a:r>
                <a:r>
                  <a:rPr lang="nl-NL" err="1"/>
                  <a:t>consistently</a:t>
                </a:r>
                <a:r>
                  <a:rPr lang="nl-NL"/>
                  <a:t> </a:t>
                </a:r>
                <a:r>
                  <a:rPr lang="nl-NL" err="1"/>
                  <a:t>generates</a:t>
                </a:r>
                <a:r>
                  <a:rPr lang="nl-NL"/>
                  <a:t> more traffic per </a:t>
                </a:r>
                <a:r>
                  <a:rPr lang="nl-NL" err="1"/>
                  <a:t>resolver</a:t>
                </a:r>
                <a:r>
                  <a:rPr lang="nl-NL"/>
                  <a:t>.</a:t>
                </a:r>
              </a:p>
              <a:p>
                <a:r>
                  <a:rPr lang="nl-NL" b="1"/>
                  <a:t>Shift in </a:t>
                </a:r>
                <a:r>
                  <a:rPr lang="nl-NL" b="1" err="1"/>
                  <a:t>Pattern</a:t>
                </a:r>
                <a:r>
                  <a:rPr lang="nl-NL" b="1"/>
                  <a:t>:</a:t>
                </a:r>
                <a:r>
                  <a:rPr lang="nl-NL"/>
                  <a:t> </a:t>
                </a:r>
                <a:r>
                  <a:rPr lang="nl-NL" err="1"/>
                  <a:t>Many</a:t>
                </a:r>
                <a:r>
                  <a:rPr lang="nl-NL"/>
                  <a:t> small, </a:t>
                </a:r>
                <a:r>
                  <a:rPr lang="nl-NL" err="1"/>
                  <a:t>lightweight</a:t>
                </a:r>
                <a:r>
                  <a:rPr lang="nl-NL"/>
                  <a:t> </a:t>
                </a:r>
                <a:r>
                  <a:rPr lang="nl-NL" err="1"/>
                  <a:t>queries</a:t>
                </a:r>
                <a:r>
                  <a:rPr lang="nl-NL"/>
                  <a:t>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NL"/>
                  <a:t> </a:t>
                </a:r>
                <a:r>
                  <a:rPr lang="nl-NL" err="1"/>
                  <a:t>Fewer</a:t>
                </a:r>
                <a:r>
                  <a:rPr lang="nl-NL"/>
                  <a:t>, </a:t>
                </a:r>
                <a:r>
                  <a:rPr lang="nl-NL" err="1"/>
                  <a:t>larger</a:t>
                </a:r>
                <a:r>
                  <a:rPr lang="nl-NL"/>
                  <a:t> bulk transfers.</a:t>
                </a:r>
              </a:p>
              <a:p>
                <a:r>
                  <a:rPr lang="nl-NL" b="1" err="1"/>
                  <a:t>Outcome</a:t>
                </a:r>
                <a:r>
                  <a:rPr lang="nl-NL" b="1"/>
                  <a:t>:</a:t>
                </a:r>
                <a:r>
                  <a:rPr lang="nl-NL"/>
                  <a:t> </a:t>
                </a:r>
                <a:r>
                  <a:rPr lang="nl-NL" err="1"/>
                  <a:t>Not</a:t>
                </a:r>
                <a:r>
                  <a:rPr lang="nl-NL"/>
                  <a:t> </a:t>
                </a:r>
                <a:r>
                  <a:rPr lang="nl-NL" err="1"/>
                  <a:t>an</a:t>
                </a:r>
                <a:r>
                  <a:rPr lang="nl-NL"/>
                  <a:t> </a:t>
                </a:r>
                <a:r>
                  <a:rPr lang="nl-NL" err="1"/>
                  <a:t>optimization</a:t>
                </a:r>
                <a:r>
                  <a:rPr lang="nl-NL"/>
                  <a:t>, but a </a:t>
                </a:r>
                <a:r>
                  <a:rPr lang="nl-NL" err="1"/>
                  <a:t>cost</a:t>
                </a:r>
                <a:r>
                  <a:rPr lang="nl-NL"/>
                  <a:t> </a:t>
                </a:r>
                <a:r>
                  <a:rPr lang="nl-NL" err="1"/>
                  <a:t>paid</a:t>
                </a:r>
                <a:r>
                  <a:rPr lang="nl-NL"/>
                  <a:t> </a:t>
                </a:r>
                <a:r>
                  <a:rPr lang="nl-NL" err="1"/>
                  <a:t>for</a:t>
                </a:r>
                <a:r>
                  <a:rPr lang="nl-NL"/>
                  <a:t> </a:t>
                </a:r>
                <a:r>
                  <a:rPr lang="nl-NL" err="1"/>
                  <a:t>resilience</a:t>
                </a:r>
                <a:r>
                  <a:rPr lang="nl-NL"/>
                  <a:t>.</a:t>
                </a:r>
              </a:p>
            </p:txBody>
          </p:sp>
        </mc:Choice>
        <mc:Fallback xmlns="">
          <p:sp>
            <p:nvSpPr>
              <p:cNvPr id="74" name="Google Shape;74;p15">
                <a:extLst>
                  <a:ext uri="{FF2B5EF4-FFF2-40B4-BE49-F238E27FC236}">
                    <a16:creationId xmlns:a16="http://schemas.microsoft.com/office/drawing/2014/main" id="{22C96059-92D9-5E25-4BCE-9E2B02F4821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9979F705-F91D-6A49-C185-141901A290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78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35F2DEB9-28E2-ABEC-9B15-922404013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18F9D78D-A1EE-D554-2580-73D4BE3DF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Conclusion</a:t>
            </a:r>
            <a:r>
              <a:rPr lang="nl-NL" b="1"/>
              <a:t> </a:t>
            </a:r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8C856AB8-E307-57EC-DF8A-FF94232683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/>
              <a:t>Summary:</a:t>
            </a:r>
            <a:r>
              <a:rPr lang="nl-NL"/>
              <a:t> </a:t>
            </a:r>
            <a:r>
              <a:rPr lang="nl-NL" err="1"/>
              <a:t>Quantified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traffic </a:t>
            </a:r>
            <a:r>
              <a:rPr lang="nl-NL" err="1"/>
              <a:t>implications</a:t>
            </a:r>
            <a:r>
              <a:rPr lang="nl-NL"/>
              <a:t> of </a:t>
            </a:r>
            <a:r>
              <a:rPr lang="nl-NL" err="1"/>
              <a:t>local</a:t>
            </a:r>
            <a:r>
              <a:rPr lang="nl-NL"/>
              <a:t> root </a:t>
            </a:r>
            <a:r>
              <a:rPr lang="nl-NL" err="1"/>
              <a:t>serving</a:t>
            </a:r>
            <a:r>
              <a:rPr lang="nl-NL"/>
              <a:t>.</a:t>
            </a:r>
          </a:p>
          <a:p>
            <a:r>
              <a:rPr lang="nl-NL" b="1"/>
              <a:t>Impact:</a:t>
            </a:r>
            <a:r>
              <a:rPr lang="nl-NL"/>
              <a:t> </a:t>
            </a:r>
            <a:r>
              <a:rPr lang="nl-NL" err="1"/>
              <a:t>Positive</a:t>
            </a:r>
            <a:r>
              <a:rPr lang="nl-NL"/>
              <a:t> </a:t>
            </a:r>
            <a:r>
              <a:rPr lang="nl-NL" err="1"/>
              <a:t>additional</a:t>
            </a:r>
            <a:r>
              <a:rPr lang="nl-NL"/>
              <a:t> traffic </a:t>
            </a:r>
            <a:r>
              <a:rPr lang="nl-NL" err="1"/>
              <a:t>across</a:t>
            </a:r>
            <a:r>
              <a:rPr lang="nl-NL"/>
              <a:t> </a:t>
            </a:r>
            <a:r>
              <a:rPr lang="nl-NL" err="1"/>
              <a:t>all</a:t>
            </a:r>
            <a:r>
              <a:rPr lang="nl-NL"/>
              <a:t> </a:t>
            </a:r>
            <a:r>
              <a:rPr lang="nl-NL" err="1"/>
              <a:t>configurations</a:t>
            </a:r>
            <a:r>
              <a:rPr lang="nl-NL"/>
              <a:t>.</a:t>
            </a:r>
          </a:p>
          <a:p>
            <a:r>
              <a:rPr lang="nl-NL" b="1"/>
              <a:t>Trade-off:</a:t>
            </a:r>
            <a:r>
              <a:rPr lang="nl-NL"/>
              <a:t> </a:t>
            </a:r>
            <a:r>
              <a:rPr lang="nl-NL" err="1"/>
              <a:t>Higher</a:t>
            </a:r>
            <a:r>
              <a:rPr lang="nl-NL"/>
              <a:t> </a:t>
            </a:r>
            <a:r>
              <a:rPr lang="nl-NL" err="1"/>
              <a:t>bandwidth</a:t>
            </a:r>
            <a:r>
              <a:rPr lang="nl-NL"/>
              <a:t> </a:t>
            </a:r>
            <a:r>
              <a:rPr lang="nl-NL" err="1"/>
              <a:t>usage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improved</a:t>
            </a:r>
            <a:r>
              <a:rPr lang="nl-NL"/>
              <a:t> </a:t>
            </a:r>
            <a:r>
              <a:rPr lang="nl-NL" err="1"/>
              <a:t>resilience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privacy.</a:t>
            </a:r>
          </a:p>
          <a:p>
            <a:r>
              <a:rPr lang="nl-NL" b="1" err="1"/>
              <a:t>Guidance</a:t>
            </a:r>
            <a:r>
              <a:rPr lang="nl-NL" b="1"/>
              <a:t>:</a:t>
            </a:r>
            <a:r>
              <a:rPr lang="nl-NL"/>
              <a:t> Operators </a:t>
            </a:r>
            <a:r>
              <a:rPr lang="nl-NL" err="1"/>
              <a:t>should</a:t>
            </a:r>
            <a:r>
              <a:rPr lang="nl-NL"/>
              <a:t> </a:t>
            </a:r>
            <a:r>
              <a:rPr lang="nl-NL" err="1"/>
              <a:t>prioritize</a:t>
            </a:r>
            <a:r>
              <a:rPr lang="nl-NL"/>
              <a:t> change-</a:t>
            </a:r>
            <a:r>
              <a:rPr lang="nl-NL" err="1"/>
              <a:t>aware</a:t>
            </a:r>
            <a:r>
              <a:rPr lang="nl-NL"/>
              <a:t> update </a:t>
            </a:r>
            <a:r>
              <a:rPr lang="nl-NL" err="1"/>
              <a:t>mechanisms</a:t>
            </a:r>
            <a:r>
              <a:rPr lang="nl-NL"/>
              <a:t>.</a:t>
            </a:r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4D26D328-22B9-3F82-3FD6-CA0678A2CB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99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Introduction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/>
              <a:t>DNS Root:</a:t>
            </a:r>
            <a:r>
              <a:rPr lang="nl-NL"/>
              <a:t> The </a:t>
            </a:r>
            <a:r>
              <a:rPr lang="nl-NL" err="1"/>
              <a:t>starting</a:t>
            </a:r>
            <a:r>
              <a:rPr lang="nl-NL"/>
              <a:t> point of name </a:t>
            </a:r>
            <a:r>
              <a:rPr lang="nl-NL" err="1"/>
              <a:t>resolution</a:t>
            </a:r>
            <a:r>
              <a:rPr lang="nl-NL"/>
              <a:t>.</a:t>
            </a:r>
          </a:p>
          <a:p>
            <a:r>
              <a:rPr lang="nl-NL" b="1" err="1"/>
              <a:t>Current</a:t>
            </a:r>
            <a:r>
              <a:rPr lang="nl-NL" b="1"/>
              <a:t> Model:</a:t>
            </a:r>
            <a:r>
              <a:rPr lang="nl-NL"/>
              <a:t> </a:t>
            </a:r>
            <a:r>
              <a:rPr lang="nl-NL" err="1"/>
              <a:t>Resolvers</a:t>
            </a:r>
            <a:r>
              <a:rPr lang="nl-NL"/>
              <a:t> </a:t>
            </a:r>
            <a:r>
              <a:rPr lang="nl-NL" err="1"/>
              <a:t>depend</a:t>
            </a:r>
            <a:r>
              <a:rPr lang="nl-NL"/>
              <a:t> on </a:t>
            </a:r>
            <a:r>
              <a:rPr lang="nl-NL" err="1"/>
              <a:t>the</a:t>
            </a:r>
            <a:r>
              <a:rPr lang="nl-NL"/>
              <a:t> 13 public root server </a:t>
            </a:r>
            <a:r>
              <a:rPr lang="nl-NL" err="1"/>
              <a:t>identities</a:t>
            </a:r>
            <a:r>
              <a:rPr lang="nl-NL"/>
              <a:t>.</a:t>
            </a:r>
          </a:p>
          <a:p>
            <a:r>
              <a:rPr lang="nl-NL" b="1" err="1"/>
              <a:t>Operational</a:t>
            </a:r>
            <a:r>
              <a:rPr lang="nl-NL" b="1"/>
              <a:t> </a:t>
            </a:r>
            <a:r>
              <a:rPr lang="nl-NL" b="1" err="1"/>
              <a:t>Conditions</a:t>
            </a:r>
            <a:r>
              <a:rPr lang="nl-NL" b="1"/>
              <a:t>:</a:t>
            </a:r>
            <a:r>
              <a:rPr lang="nl-NL"/>
              <a:t> The root zone is small, but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infrastructure</a:t>
            </a:r>
            <a:r>
              <a:rPr lang="nl-NL"/>
              <a:t> handles traffic at a </a:t>
            </a:r>
            <a:r>
              <a:rPr lang="nl-NL" err="1"/>
              <a:t>massive</a:t>
            </a:r>
            <a:r>
              <a:rPr lang="nl-NL"/>
              <a:t> </a:t>
            </a:r>
            <a:r>
              <a:rPr lang="nl-NL" err="1"/>
              <a:t>scale</a:t>
            </a:r>
            <a:r>
              <a:rPr lang="nl-NL"/>
              <a:t>.</a:t>
            </a:r>
          </a:p>
          <a:p>
            <a:r>
              <a:rPr lang="nl-NL" b="1" err="1"/>
              <a:t>Cornerstone</a:t>
            </a:r>
            <a:r>
              <a:rPr lang="nl-NL" b="1"/>
              <a:t>:</a:t>
            </a:r>
            <a:r>
              <a:rPr lang="nl-NL"/>
              <a:t> DNS </a:t>
            </a:r>
            <a:r>
              <a:rPr lang="nl-NL" err="1"/>
              <a:t>robustness</a:t>
            </a:r>
            <a:r>
              <a:rPr lang="nl-NL"/>
              <a:t> </a:t>
            </a:r>
            <a:r>
              <a:rPr lang="nl-NL" err="1"/>
              <a:t>depends</a:t>
            </a:r>
            <a:r>
              <a:rPr lang="nl-NL"/>
              <a:t> on root availability.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29D76236-93D7-C83D-11BA-0A6FE3D92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C44EC49E-EDD0-3A73-FDB3-8521520554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Future</a:t>
            </a:r>
            <a:r>
              <a:rPr lang="nl-NL" b="1"/>
              <a:t> </a:t>
            </a:r>
            <a:r>
              <a:rPr lang="nl-NL" b="1" err="1"/>
              <a:t>Work</a:t>
            </a:r>
            <a:r>
              <a:rPr lang="nl-NL" b="1"/>
              <a:t> </a:t>
            </a:r>
            <a:r>
              <a:rPr lang="nl-NL" b="1" err="1"/>
              <a:t>Incremental</a:t>
            </a:r>
            <a:r>
              <a:rPr lang="nl-NL" b="1"/>
              <a:t> </a:t>
            </a:r>
            <a:r>
              <a:rPr lang="nl-NL" b="1" err="1"/>
              <a:t>Signing</a:t>
            </a:r>
            <a:endParaRPr lang="nl-NL" b="1"/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5E9C3340-DB64-743D-E98E-C8C97C5FFC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/>
              <a:t>Root </a:t>
            </a:r>
            <a:r>
              <a:rPr lang="nl-NL" b="1" err="1"/>
              <a:t>Signing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err="1"/>
              <a:t>Currently</a:t>
            </a:r>
            <a:r>
              <a:rPr lang="nl-NL"/>
              <a:t> </a:t>
            </a:r>
            <a:r>
              <a:rPr lang="nl-NL" err="1"/>
              <a:t>produced</a:t>
            </a:r>
            <a:r>
              <a:rPr lang="nl-NL"/>
              <a:t>/</a:t>
            </a:r>
            <a:r>
              <a:rPr lang="nl-NL" err="1"/>
              <a:t>signed</a:t>
            </a:r>
            <a:r>
              <a:rPr lang="nl-NL"/>
              <a:t> as a single unit.</a:t>
            </a:r>
          </a:p>
          <a:p>
            <a:r>
              <a:rPr lang="nl-NL" b="1" err="1"/>
              <a:t>Inefficiency</a:t>
            </a:r>
            <a:r>
              <a:rPr lang="nl-NL" b="1"/>
              <a:t>:</a:t>
            </a:r>
            <a:r>
              <a:rPr lang="nl-NL"/>
              <a:t> Minor changes force full zone downloads </a:t>
            </a:r>
            <a:r>
              <a:rPr lang="nl-NL" err="1"/>
              <a:t>for</a:t>
            </a:r>
            <a:r>
              <a:rPr lang="nl-NL"/>
              <a:t> non-DNS </a:t>
            </a:r>
            <a:r>
              <a:rPr lang="nl-NL" err="1"/>
              <a:t>mechanisms</a:t>
            </a:r>
            <a:r>
              <a:rPr lang="nl-NL"/>
              <a:t>.</a:t>
            </a:r>
          </a:p>
          <a:p>
            <a:r>
              <a:rPr lang="nl-NL" b="1"/>
              <a:t>Opportunity:</a:t>
            </a:r>
            <a:r>
              <a:rPr lang="nl-NL"/>
              <a:t> </a:t>
            </a:r>
            <a:r>
              <a:rPr lang="nl-NL" err="1"/>
              <a:t>Incremental</a:t>
            </a:r>
            <a:r>
              <a:rPr lang="nl-NL"/>
              <a:t> </a:t>
            </a:r>
            <a:r>
              <a:rPr lang="nl-NL" err="1"/>
              <a:t>signing</a:t>
            </a:r>
            <a:r>
              <a:rPr lang="nl-NL"/>
              <a:t> </a:t>
            </a:r>
            <a:r>
              <a:rPr lang="nl-NL" err="1"/>
              <a:t>could</a:t>
            </a:r>
            <a:r>
              <a:rPr lang="nl-NL"/>
              <a:t> </a:t>
            </a:r>
            <a:r>
              <a:rPr lang="nl-NL" err="1"/>
              <a:t>allow</a:t>
            </a:r>
            <a:r>
              <a:rPr lang="nl-NL"/>
              <a:t> </a:t>
            </a:r>
            <a:r>
              <a:rPr lang="nl-NL" err="1"/>
              <a:t>distribution</a:t>
            </a:r>
            <a:r>
              <a:rPr lang="nl-NL"/>
              <a:t> of smaller, </a:t>
            </a:r>
            <a:r>
              <a:rPr lang="nl-NL" err="1"/>
              <a:t>verifiable</a:t>
            </a:r>
            <a:r>
              <a:rPr lang="nl-NL"/>
              <a:t> </a:t>
            </a:r>
            <a:r>
              <a:rPr lang="nl-NL" err="1"/>
              <a:t>parts</a:t>
            </a:r>
            <a:r>
              <a:rPr lang="nl-NL"/>
              <a:t>.</a:t>
            </a:r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E8C27EDC-9925-37D2-0540-417D166A56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387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D0FC7-5F4F-13A8-FADC-91DB47CD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/>
              <a:t>Lessons</a:t>
            </a:r>
            <a:r>
              <a:rPr lang="nl-NL" b="1" dirty="0"/>
              <a:t> </a:t>
            </a:r>
            <a:r>
              <a:rPr lang="nl-NL" b="1" dirty="0" err="1"/>
              <a:t>learned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BFD4C1-F5E1-5D79-0443-7714B9D9B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017725"/>
            <a:ext cx="5352981" cy="397798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1D3580-5BA6-21B5-88EA-C8CB668C6A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8AC87B12-0CC8-5178-E0A0-3148CAEA7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52A20B1E-13D7-6CE5-4ED2-FF00769446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Acknowledgements</a:t>
            </a:r>
            <a:r>
              <a:rPr lang="nl-NL" b="1"/>
              <a:t> &amp; Q&amp;A</a:t>
            </a:r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5899A509-EDFF-2A8E-5376-379DCE8B5B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 err="1"/>
              <a:t>Acknowledgements</a:t>
            </a:r>
            <a:r>
              <a:rPr lang="nl-NL" b="1"/>
              <a:t>:</a:t>
            </a:r>
            <a:r>
              <a:rPr lang="nl-NL"/>
              <a:t> Supervisors dr. </a:t>
            </a:r>
            <a:r>
              <a:rPr lang="nl-NL" err="1"/>
              <a:t>Marios</a:t>
            </a:r>
            <a:r>
              <a:rPr lang="nl-NL"/>
              <a:t> </a:t>
            </a:r>
            <a:r>
              <a:rPr lang="nl-NL" err="1"/>
              <a:t>Avgeris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Willem </a:t>
            </a:r>
            <a:r>
              <a:rPr lang="nl-NL" err="1"/>
              <a:t>Toorop</a:t>
            </a:r>
            <a:r>
              <a:rPr lang="nl-NL"/>
              <a:t>.</a:t>
            </a:r>
          </a:p>
          <a:p>
            <a:r>
              <a:rPr lang="nl-NL" b="1" err="1"/>
              <a:t>Final</a:t>
            </a:r>
            <a:r>
              <a:rPr lang="nl-NL" b="1"/>
              <a:t> Statement:</a:t>
            </a:r>
            <a:r>
              <a:rPr lang="nl-NL"/>
              <a:t> </a:t>
            </a:r>
            <a:r>
              <a:rPr lang="nl-NL" err="1"/>
              <a:t>Thank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attention.</a:t>
            </a:r>
          </a:p>
          <a:p>
            <a:endParaRPr lang="nl-NL"/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C85F53BA-2C19-8DE9-7541-A2F40C11F7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BC3DF0B-6561-7043-401B-236CF1BD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040440"/>
            <a:ext cx="4348773" cy="26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6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8686398E-6A7C-9A5E-CC97-017BD260D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0531022A-2D2F-A9BE-49F9-940D00ECD8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Local</a:t>
            </a:r>
            <a:r>
              <a:rPr lang="nl-NL" b="1"/>
              <a:t> Root </a:t>
            </a:r>
            <a:r>
              <a:rPr lang="nl-NL" b="1" err="1"/>
              <a:t>Serving</a:t>
            </a:r>
            <a:endParaRPr lang="nl-NL" b="1"/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4F06D2B8-B44C-2FBD-C083-A885ACEE77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/>
              <a:t>Definition:</a:t>
            </a:r>
            <a:r>
              <a:rPr lang="nl-NL"/>
              <a:t> </a:t>
            </a:r>
            <a:r>
              <a:rPr lang="nl-NL" err="1"/>
              <a:t>Resolvers</a:t>
            </a:r>
            <a:r>
              <a:rPr lang="nl-NL"/>
              <a:t> </a:t>
            </a:r>
            <a:r>
              <a:rPr lang="nl-NL" err="1"/>
              <a:t>maintain</a:t>
            </a:r>
            <a:r>
              <a:rPr lang="nl-NL"/>
              <a:t> a </a:t>
            </a:r>
            <a:r>
              <a:rPr lang="nl-NL" err="1"/>
              <a:t>local</a:t>
            </a:r>
            <a:r>
              <a:rPr lang="nl-NL"/>
              <a:t> copy of </a:t>
            </a:r>
            <a:r>
              <a:rPr lang="nl-NL" err="1"/>
              <a:t>the</a:t>
            </a:r>
            <a:r>
              <a:rPr lang="nl-NL"/>
              <a:t> root zone.</a:t>
            </a:r>
          </a:p>
          <a:p>
            <a:r>
              <a:rPr lang="nl-NL" b="1" err="1"/>
              <a:t>Function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err="1"/>
              <a:t>Answer</a:t>
            </a:r>
            <a:r>
              <a:rPr lang="nl-NL"/>
              <a:t> root-level </a:t>
            </a:r>
            <a:r>
              <a:rPr lang="nl-NL" err="1"/>
              <a:t>queries</a:t>
            </a:r>
            <a:r>
              <a:rPr lang="nl-NL"/>
              <a:t> </a:t>
            </a:r>
            <a:r>
              <a:rPr lang="nl-NL" err="1"/>
              <a:t>locally</a:t>
            </a:r>
            <a:r>
              <a:rPr lang="nl-NL"/>
              <a:t> </a:t>
            </a:r>
            <a:r>
              <a:rPr lang="nl-NL" err="1"/>
              <a:t>rather</a:t>
            </a:r>
            <a:r>
              <a:rPr lang="nl-NL"/>
              <a:t> </a:t>
            </a:r>
            <a:r>
              <a:rPr lang="nl-NL" err="1"/>
              <a:t>than</a:t>
            </a:r>
            <a:r>
              <a:rPr lang="nl-NL"/>
              <a:t> </a:t>
            </a:r>
            <a:r>
              <a:rPr lang="nl-NL" err="1"/>
              <a:t>forwarding</a:t>
            </a:r>
            <a:r>
              <a:rPr lang="nl-NL"/>
              <a:t> </a:t>
            </a:r>
            <a:r>
              <a:rPr lang="nl-NL" err="1"/>
              <a:t>them</a:t>
            </a:r>
            <a:r>
              <a:rPr lang="nl-NL"/>
              <a:t>.</a:t>
            </a:r>
          </a:p>
          <a:p>
            <a:r>
              <a:rPr lang="nl-NL" b="1" err="1"/>
              <a:t>Proposed</a:t>
            </a:r>
            <a:r>
              <a:rPr lang="nl-NL" b="1"/>
              <a:t> BCP:</a:t>
            </a:r>
            <a:r>
              <a:rPr lang="nl-NL"/>
              <a:t> IETF DNSOP </a:t>
            </a:r>
            <a:r>
              <a:rPr lang="nl-NL" err="1"/>
              <a:t>working</a:t>
            </a:r>
            <a:r>
              <a:rPr lang="nl-NL"/>
              <a:t> </a:t>
            </a:r>
            <a:r>
              <a:rPr lang="nl-NL" err="1"/>
              <a:t>group</a:t>
            </a:r>
            <a:r>
              <a:rPr lang="nl-NL"/>
              <a:t> </a:t>
            </a:r>
            <a:r>
              <a:rPr lang="nl-NL" err="1"/>
              <a:t>proposal</a:t>
            </a:r>
            <a:r>
              <a:rPr lang="nl-NL"/>
              <a:t>.</a:t>
            </a:r>
          </a:p>
          <a:p>
            <a:r>
              <a:rPr lang="nl-NL" b="1" err="1"/>
              <a:t>Motivations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err="1"/>
              <a:t>Reduced</a:t>
            </a:r>
            <a:r>
              <a:rPr lang="nl-NL"/>
              <a:t> </a:t>
            </a:r>
            <a:r>
              <a:rPr lang="nl-NL" err="1"/>
              <a:t>reliance</a:t>
            </a:r>
            <a:r>
              <a:rPr lang="nl-NL"/>
              <a:t> on </a:t>
            </a:r>
            <a:r>
              <a:rPr lang="nl-NL" err="1"/>
              <a:t>external</a:t>
            </a:r>
            <a:r>
              <a:rPr lang="nl-NL"/>
              <a:t> infra, </a:t>
            </a:r>
            <a:r>
              <a:rPr lang="nl-NL" err="1"/>
              <a:t>improved</a:t>
            </a:r>
            <a:r>
              <a:rPr lang="nl-NL"/>
              <a:t> </a:t>
            </a:r>
            <a:r>
              <a:rPr lang="nl-NL" err="1"/>
              <a:t>behavior</a:t>
            </a:r>
            <a:r>
              <a:rPr lang="nl-NL"/>
              <a:t> </a:t>
            </a:r>
            <a:r>
              <a:rPr lang="nl-NL" err="1"/>
              <a:t>during</a:t>
            </a:r>
            <a:r>
              <a:rPr lang="nl-NL"/>
              <a:t> </a:t>
            </a:r>
            <a:r>
              <a:rPr lang="nl-NL" err="1"/>
              <a:t>outages</a:t>
            </a:r>
            <a:r>
              <a:rPr lang="nl-NL"/>
              <a:t>,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enhanced</a:t>
            </a:r>
            <a:r>
              <a:rPr lang="nl-NL"/>
              <a:t> privacy.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endParaRPr lang="nl-NL"/>
          </a:p>
          <a:p>
            <a:pPr marL="514350" indent="-400050">
              <a:lnSpc>
                <a:spcPct val="100000"/>
              </a:lnSpc>
              <a:buFont typeface="+mj-lt"/>
              <a:buAutoNum type="romanLcPeriod"/>
            </a:pPr>
            <a:r>
              <a:rPr lang="nl-NL" sz="1200" u="sng" err="1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nl-NL" sz="1200" u="sng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nl-NL" sz="1200" u="sng" err="1">
                <a:solidFill>
                  <a:schemeClr val="accent1">
                    <a:lumMod val="50000"/>
                  </a:schemeClr>
                </a:solidFill>
              </a:rPr>
              <a:t>datatracker.ietf.org</a:t>
            </a:r>
            <a:r>
              <a:rPr lang="nl-NL" sz="1200" u="sng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nl-NL" sz="1200" u="sng" err="1">
                <a:solidFill>
                  <a:schemeClr val="accent1">
                    <a:lumMod val="50000"/>
                  </a:schemeClr>
                </a:solidFill>
              </a:rPr>
              <a:t>doc</a:t>
            </a:r>
            <a:r>
              <a:rPr lang="nl-NL" sz="1200" u="sng">
                <a:solidFill>
                  <a:schemeClr val="accent1">
                    <a:lumMod val="50000"/>
                  </a:schemeClr>
                </a:solidFill>
              </a:rPr>
              <a:t>/draft-</a:t>
            </a:r>
            <a:r>
              <a:rPr lang="nl-NL" sz="1200" u="sng" err="1">
                <a:solidFill>
                  <a:schemeClr val="accent1">
                    <a:lumMod val="50000"/>
                  </a:schemeClr>
                </a:solidFill>
              </a:rPr>
              <a:t>wkumari</a:t>
            </a:r>
            <a:r>
              <a:rPr lang="nl-NL" sz="1200" u="sng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nl-NL" sz="1200" u="sng" err="1">
                <a:solidFill>
                  <a:schemeClr val="accent1">
                    <a:lumMod val="50000"/>
                  </a:schemeClr>
                </a:solidFill>
              </a:rPr>
              <a:t>dnsop-localroot-bcp</a:t>
            </a:r>
            <a:r>
              <a:rPr lang="nl-NL" sz="1200" u="sng">
                <a:solidFill>
                  <a:schemeClr val="accent1">
                    <a:lumMod val="50000"/>
                  </a:schemeClr>
                </a:solidFill>
              </a:rPr>
              <a:t>/</a:t>
            </a:r>
            <a:endParaRPr lang="nl-NL" sz="1600" u="sng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53D4EBAE-25F4-CBD7-5992-9923E66468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8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E2B3694F-003A-E829-2A1F-0ECFD8B22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06C7B6C0-19FD-9C4A-27EC-F5E1D74E93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/>
              <a:t>The </a:t>
            </a:r>
            <a:r>
              <a:rPr lang="nl-NL" b="1" err="1"/>
              <a:t>Problem</a:t>
            </a:r>
            <a:r>
              <a:rPr lang="nl-NL" b="1"/>
              <a:t> &amp; Research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Google Shape;74;p15">
                <a:extLst>
                  <a:ext uri="{FF2B5EF4-FFF2-40B4-BE49-F238E27FC236}">
                    <a16:creationId xmlns:a16="http://schemas.microsoft.com/office/drawing/2014/main" id="{D127B06D-B723-5FE9-DE52-C8B6D0A8552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 fontScale="92500" lnSpcReduction="20000"/>
              </a:bodyPr>
              <a:lstStyle/>
              <a:p>
                <a:r>
                  <a:rPr lang="nl-NL" b="1"/>
                  <a:t>The Shift:</a:t>
                </a:r>
                <a:r>
                  <a:rPr lang="nl-NL"/>
                  <a:t> </a:t>
                </a:r>
                <a:r>
                  <a:rPr lang="nl-NL" err="1"/>
                  <a:t>Continuous</a:t>
                </a:r>
                <a:r>
                  <a:rPr lang="nl-NL"/>
                  <a:t> small </a:t>
                </a:r>
                <a:r>
                  <a:rPr lang="nl-NL" err="1"/>
                  <a:t>queries</a:t>
                </a:r>
                <a:r>
                  <a:rPr lang="nl-NL"/>
                  <a:t> 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NL"/>
                  <a:t> Periodic large transfers.</a:t>
                </a:r>
              </a:p>
              <a:p>
                <a:r>
                  <a:rPr lang="nl-NL" b="1"/>
                  <a:t>The </a:t>
                </a:r>
                <a:r>
                  <a:rPr lang="nl-NL" b="1" err="1"/>
                  <a:t>Unknown</a:t>
                </a:r>
                <a:r>
                  <a:rPr lang="nl-NL" b="1"/>
                  <a:t>:</a:t>
                </a:r>
                <a:r>
                  <a:rPr lang="nl-NL"/>
                  <a:t> Net effect on </a:t>
                </a:r>
                <a:r>
                  <a:rPr lang="nl-NL" err="1"/>
                  <a:t>network</a:t>
                </a:r>
                <a:r>
                  <a:rPr lang="nl-NL"/>
                  <a:t> traffic is </a:t>
                </a:r>
                <a:r>
                  <a:rPr lang="nl-NL" err="1"/>
                  <a:t>not</a:t>
                </a:r>
                <a:r>
                  <a:rPr lang="nl-NL"/>
                  <a:t> </a:t>
                </a:r>
                <a:r>
                  <a:rPr lang="nl-NL" err="1"/>
                  <a:t>obvious</a:t>
                </a:r>
                <a:r>
                  <a:rPr lang="nl-NL"/>
                  <a:t> </a:t>
                </a:r>
                <a:r>
                  <a:rPr lang="nl-NL" i="1">
                    <a:effectLst/>
                  </a:rPr>
                  <a:t>a priori</a:t>
                </a:r>
                <a:r>
                  <a:rPr lang="nl-NL"/>
                  <a:t>.</a:t>
                </a:r>
              </a:p>
              <a:p>
                <a:r>
                  <a:rPr lang="nl-NL" b="1" err="1"/>
                  <a:t>Main</a:t>
                </a:r>
                <a:r>
                  <a:rPr lang="nl-NL" b="1"/>
                  <a:t> Research </a:t>
                </a:r>
                <a:r>
                  <a:rPr lang="nl-NL" b="1" err="1"/>
                  <a:t>Question:</a:t>
                </a:r>
                <a:r>
                  <a:rPr lang="nl-NL" err="1"/>
                  <a:t>What</a:t>
                </a:r>
                <a:r>
                  <a:rPr lang="nl-NL"/>
                  <a:t> is </a:t>
                </a:r>
                <a:r>
                  <a:rPr lang="nl-NL" err="1"/>
                  <a:t>the</a:t>
                </a:r>
                <a:r>
                  <a:rPr lang="nl-NL"/>
                  <a:t> traffic </a:t>
                </a:r>
                <a:r>
                  <a:rPr lang="nl-NL" err="1"/>
                  <a:t>trade</a:t>
                </a:r>
                <a:r>
                  <a:rPr lang="nl-NL"/>
                  <a:t>-off </a:t>
                </a:r>
                <a:r>
                  <a:rPr lang="nl-NL" err="1"/>
                  <a:t>implied</a:t>
                </a:r>
                <a:r>
                  <a:rPr lang="nl-NL"/>
                  <a:t> </a:t>
                </a:r>
                <a:r>
                  <a:rPr lang="nl-NL" err="1"/>
                  <a:t>by</a:t>
                </a:r>
                <a:r>
                  <a:rPr lang="nl-NL"/>
                  <a:t> </a:t>
                </a:r>
                <a:r>
                  <a:rPr lang="nl-NL" err="1"/>
                  <a:t>local</a:t>
                </a:r>
                <a:r>
                  <a:rPr lang="nl-NL"/>
                  <a:t>-root-</a:t>
                </a:r>
                <a:r>
                  <a:rPr lang="nl-NL" err="1"/>
                  <a:t>by</a:t>
                </a:r>
                <a:r>
                  <a:rPr lang="nl-NL"/>
                  <a:t>-default, </a:t>
                </a:r>
                <a:r>
                  <a:rPr lang="nl-NL" err="1"/>
                  <a:t>comparing</a:t>
                </a:r>
                <a:r>
                  <a:rPr lang="nl-NL"/>
                  <a:t> root query traffic in </a:t>
                </a:r>
                <a:r>
                  <a:rPr lang="nl-NL" err="1"/>
                  <a:t>the</a:t>
                </a:r>
                <a:r>
                  <a:rPr lang="nl-NL"/>
                  <a:t> </a:t>
                </a:r>
                <a:r>
                  <a:rPr lang="nl-NL" err="1"/>
                  <a:t>conventional</a:t>
                </a:r>
                <a:r>
                  <a:rPr lang="nl-NL"/>
                  <a:t> model </a:t>
                </a:r>
                <a:r>
                  <a:rPr lang="nl-NL" err="1"/>
                  <a:t>to</a:t>
                </a:r>
                <a:r>
                  <a:rPr lang="nl-NL"/>
                  <a:t> root zone </a:t>
                </a:r>
                <a:r>
                  <a:rPr lang="nl-NL" err="1"/>
                  <a:t>distribution</a:t>
                </a:r>
                <a:r>
                  <a:rPr lang="nl-NL"/>
                  <a:t> traffic </a:t>
                </a:r>
                <a:r>
                  <a:rPr lang="nl-NL" err="1"/>
                  <a:t>required</a:t>
                </a:r>
                <a:r>
                  <a:rPr lang="nl-NL"/>
                  <a:t> </a:t>
                </a:r>
                <a:r>
                  <a:rPr lang="nl-NL" err="1"/>
                  <a:t>to</a:t>
                </a:r>
                <a:r>
                  <a:rPr lang="nl-NL"/>
                  <a:t> </a:t>
                </a:r>
                <a:r>
                  <a:rPr lang="nl-NL" err="1"/>
                  <a:t>maintain</a:t>
                </a:r>
                <a:r>
                  <a:rPr lang="nl-NL"/>
                  <a:t> </a:t>
                </a:r>
                <a:r>
                  <a:rPr lang="nl-NL" err="1"/>
                  <a:t>local</a:t>
                </a:r>
                <a:r>
                  <a:rPr lang="nl-NL"/>
                  <a:t> </a:t>
                </a:r>
                <a:r>
                  <a:rPr lang="nl-NL" err="1"/>
                  <a:t>copies</a:t>
                </a:r>
                <a:r>
                  <a:rPr lang="nl-NL"/>
                  <a:t> at </a:t>
                </a:r>
                <a:r>
                  <a:rPr lang="nl-NL" err="1"/>
                  <a:t>recursive</a:t>
                </a:r>
                <a:r>
                  <a:rPr lang="nl-NL"/>
                  <a:t> </a:t>
                </a:r>
                <a:r>
                  <a:rPr lang="nl-NL" err="1"/>
                  <a:t>resolvers</a:t>
                </a:r>
                <a:r>
                  <a:rPr lang="nl-NL"/>
                  <a:t>?</a:t>
                </a:r>
              </a:p>
              <a:p>
                <a:r>
                  <a:rPr lang="nl-NL" b="1" err="1"/>
                  <a:t>Subquestions</a:t>
                </a:r>
                <a:endParaRPr lang="nl-NL" b="1"/>
              </a:p>
              <a:p>
                <a:pPr lvl="1"/>
                <a:r>
                  <a:rPr lang="nl-NL" err="1"/>
                  <a:t>What</a:t>
                </a:r>
                <a:r>
                  <a:rPr lang="nl-NL"/>
                  <a:t> is </a:t>
                </a:r>
                <a:r>
                  <a:rPr lang="nl-NL" err="1"/>
                  <a:t>the</a:t>
                </a:r>
                <a:r>
                  <a:rPr lang="nl-NL"/>
                  <a:t> </a:t>
                </a:r>
                <a:r>
                  <a:rPr lang="nl-NL" err="1"/>
                  <a:t>empirical</a:t>
                </a:r>
                <a:r>
                  <a:rPr lang="nl-NL"/>
                  <a:t> change </a:t>
                </a:r>
                <a:r>
                  <a:rPr lang="nl-NL" err="1"/>
                  <a:t>behavior</a:t>
                </a:r>
                <a:r>
                  <a:rPr lang="nl-NL"/>
                  <a:t> of </a:t>
                </a:r>
                <a:r>
                  <a:rPr lang="nl-NL" err="1"/>
                  <a:t>the</a:t>
                </a:r>
                <a:r>
                  <a:rPr lang="nl-NL"/>
                  <a:t> root zone over a long time horizon (e.g., changes per </a:t>
                </a:r>
                <a:r>
                  <a:rPr lang="nl-NL" err="1"/>
                  <a:t>day</a:t>
                </a:r>
                <a:r>
                  <a:rPr lang="nl-NL"/>
                  <a:t> </a:t>
                </a:r>
                <a:r>
                  <a:rPr lang="nl-NL" err="1"/>
                  <a:t>and</a:t>
                </a:r>
                <a:r>
                  <a:rPr lang="nl-NL"/>
                  <a:t> </a:t>
                </a:r>
                <a:r>
                  <a:rPr lang="nl-NL" err="1"/>
                  <a:t>inter-change</a:t>
                </a:r>
                <a:r>
                  <a:rPr lang="nl-NL"/>
                  <a:t> </a:t>
                </a:r>
                <a:r>
                  <a:rPr lang="nl-NL" err="1"/>
                  <a:t>intervals</a:t>
                </a:r>
                <a:r>
                  <a:rPr lang="nl-NL"/>
                  <a:t>), as </a:t>
                </a:r>
                <a:r>
                  <a:rPr lang="nl-NL" err="1"/>
                  <a:t>observed</a:t>
                </a:r>
                <a:r>
                  <a:rPr lang="nl-NL"/>
                  <a:t> via SOA </a:t>
                </a:r>
                <a:r>
                  <a:rPr lang="nl-NL" err="1"/>
                  <a:t>serial</a:t>
                </a:r>
                <a:r>
                  <a:rPr lang="nl-NL"/>
                  <a:t> </a:t>
                </a:r>
                <a:r>
                  <a:rPr lang="nl-NL" err="1"/>
                  <a:t>evolution</a:t>
                </a:r>
                <a:r>
                  <a:rPr lang="nl-NL"/>
                  <a:t>?</a:t>
                </a:r>
              </a:p>
              <a:p>
                <a:pPr lvl="1"/>
                <a:r>
                  <a:rPr lang="nl-NL"/>
                  <a:t>How </a:t>
                </a:r>
                <a:r>
                  <a:rPr lang="nl-NL" err="1"/>
                  <a:t>many</a:t>
                </a:r>
                <a:r>
                  <a:rPr lang="nl-NL"/>
                  <a:t> bytes are </a:t>
                </a:r>
                <a:r>
                  <a:rPr lang="nl-NL" err="1"/>
                  <a:t>transferred</a:t>
                </a:r>
                <a:r>
                  <a:rPr lang="nl-NL"/>
                  <a:t> per root zone change event </a:t>
                </a:r>
                <a:r>
                  <a:rPr lang="nl-NL" err="1"/>
                  <a:t>under</a:t>
                </a:r>
                <a:r>
                  <a:rPr lang="nl-NL"/>
                  <a:t> different update </a:t>
                </a:r>
                <a:r>
                  <a:rPr lang="nl-NL" err="1"/>
                  <a:t>mechanisms</a:t>
                </a:r>
                <a:r>
                  <a:rPr lang="nl-NL"/>
                  <a:t> (e.g., HTTPS file retrieval versus DNS-</a:t>
                </a:r>
                <a:r>
                  <a:rPr lang="nl-NL" err="1"/>
                  <a:t>based</a:t>
                </a:r>
                <a:r>
                  <a:rPr lang="nl-NL"/>
                  <a:t> transfer), </a:t>
                </a:r>
                <a:r>
                  <a:rPr lang="nl-NL" err="1"/>
                  <a:t>and</a:t>
                </a:r>
                <a:r>
                  <a:rPr lang="nl-NL"/>
                  <a:t> </a:t>
                </a:r>
                <a:r>
                  <a:rPr lang="nl-NL" err="1"/>
                  <a:t>how</a:t>
                </a:r>
                <a:r>
                  <a:rPr lang="nl-NL"/>
                  <a:t> </a:t>
                </a:r>
                <a:r>
                  <a:rPr lang="nl-NL" err="1"/>
                  <a:t>variable</a:t>
                </a:r>
                <a:r>
                  <a:rPr lang="nl-NL"/>
                  <a:t> is </a:t>
                </a:r>
                <a:r>
                  <a:rPr lang="nl-NL" err="1"/>
                  <a:t>this</a:t>
                </a:r>
                <a:r>
                  <a:rPr lang="nl-NL"/>
                  <a:t> </a:t>
                </a:r>
                <a:r>
                  <a:rPr lang="nl-NL" err="1"/>
                  <a:t>cost</a:t>
                </a:r>
                <a:r>
                  <a:rPr lang="nl-NL"/>
                  <a:t> over time?</a:t>
                </a:r>
              </a:p>
              <a:p>
                <a:pPr lvl="1"/>
                <a:r>
                  <a:rPr lang="nl-NL"/>
                  <a:t>How do major </a:t>
                </a:r>
                <a:r>
                  <a:rPr lang="nl-NL" err="1"/>
                  <a:t>resolver</a:t>
                </a:r>
                <a:r>
                  <a:rPr lang="nl-NL"/>
                  <a:t> </a:t>
                </a:r>
                <a:r>
                  <a:rPr lang="nl-NL" err="1"/>
                  <a:t>implementations</a:t>
                </a:r>
                <a:r>
                  <a:rPr lang="nl-NL"/>
                  <a:t> (BIND, </a:t>
                </a:r>
                <a:r>
                  <a:rPr lang="nl-NL" err="1"/>
                  <a:t>Unbound</a:t>
                </a:r>
                <a:r>
                  <a:rPr lang="nl-NL"/>
                  <a:t>, Knot </a:t>
                </a:r>
                <a:r>
                  <a:rPr lang="nl-NL" err="1"/>
                  <a:t>Resolver</a:t>
                </a:r>
                <a:r>
                  <a:rPr lang="nl-NL"/>
                  <a:t>) </a:t>
                </a:r>
                <a:r>
                  <a:rPr lang="nl-NL" err="1"/>
                  <a:t>differ</a:t>
                </a:r>
                <a:r>
                  <a:rPr lang="nl-NL"/>
                  <a:t> in </a:t>
                </a:r>
                <a:r>
                  <a:rPr lang="nl-NL" err="1"/>
                  <a:t>their</a:t>
                </a:r>
                <a:r>
                  <a:rPr lang="nl-NL"/>
                  <a:t> root zone maintenance </a:t>
                </a:r>
                <a:r>
                  <a:rPr lang="nl-NL" err="1"/>
                  <a:t>behavior</a:t>
                </a:r>
                <a:r>
                  <a:rPr lang="nl-NL"/>
                  <a:t> </a:t>
                </a:r>
                <a:r>
                  <a:rPr lang="nl-NL" err="1"/>
                  <a:t>and</a:t>
                </a:r>
                <a:r>
                  <a:rPr lang="nl-NL"/>
                  <a:t> update traffic </a:t>
                </a:r>
                <a:r>
                  <a:rPr lang="nl-NL" err="1"/>
                  <a:t>cost</a:t>
                </a:r>
                <a:r>
                  <a:rPr lang="nl-NL"/>
                  <a:t>, </a:t>
                </a:r>
                <a:r>
                  <a:rPr lang="nl-NL" err="1"/>
                  <a:t>given</a:t>
                </a:r>
                <a:r>
                  <a:rPr lang="nl-NL"/>
                  <a:t> </a:t>
                </a:r>
                <a:r>
                  <a:rPr lang="nl-NL" err="1"/>
                  <a:t>the</a:t>
                </a:r>
                <a:r>
                  <a:rPr lang="nl-NL"/>
                  <a:t> </a:t>
                </a:r>
                <a:r>
                  <a:rPr lang="nl-NL" err="1"/>
                  <a:t>mechanisms</a:t>
                </a:r>
                <a:r>
                  <a:rPr lang="nl-NL"/>
                  <a:t> </a:t>
                </a:r>
                <a:r>
                  <a:rPr lang="nl-NL" err="1"/>
                  <a:t>they</a:t>
                </a:r>
                <a:r>
                  <a:rPr lang="nl-NL"/>
                  <a:t> support?</a:t>
                </a:r>
              </a:p>
              <a:p>
                <a:pPr lvl="1"/>
                <a:r>
                  <a:rPr lang="nl-NL"/>
                  <a:t>Under </a:t>
                </a:r>
                <a:r>
                  <a:rPr lang="nl-NL" err="1"/>
                  <a:t>realistic</a:t>
                </a:r>
                <a:r>
                  <a:rPr lang="nl-NL"/>
                  <a:t> adoption </a:t>
                </a:r>
                <a:r>
                  <a:rPr lang="nl-NL" err="1"/>
                  <a:t>scenarios</a:t>
                </a:r>
                <a:r>
                  <a:rPr lang="nl-NL"/>
                  <a:t>, </a:t>
                </a:r>
                <a:r>
                  <a:rPr lang="nl-NL" err="1"/>
                  <a:t>when</a:t>
                </a:r>
                <a:r>
                  <a:rPr lang="nl-NL"/>
                  <a:t> does update traffic </a:t>
                </a:r>
                <a:r>
                  <a:rPr lang="nl-NL" err="1"/>
                  <a:t>outweigh</a:t>
                </a:r>
                <a:r>
                  <a:rPr lang="nl-NL"/>
                  <a:t> </a:t>
                </a:r>
                <a:r>
                  <a:rPr lang="nl-NL" err="1"/>
                  <a:t>the</a:t>
                </a:r>
                <a:r>
                  <a:rPr lang="nl-NL"/>
                  <a:t> </a:t>
                </a:r>
                <a:r>
                  <a:rPr lang="nl-NL" err="1"/>
                  <a:t>reduction</a:t>
                </a:r>
                <a:r>
                  <a:rPr lang="nl-NL"/>
                  <a:t> in root query traffic (</a:t>
                </a:r>
                <a:r>
                  <a:rPr lang="nl-NL" err="1"/>
                  <a:t>and</a:t>
                </a:r>
                <a:r>
                  <a:rPr lang="nl-NL"/>
                  <a:t> </a:t>
                </a:r>
                <a:r>
                  <a:rPr lang="nl-NL" err="1"/>
                  <a:t>vice</a:t>
                </a:r>
                <a:r>
                  <a:rPr lang="nl-NL"/>
                  <a:t> versa), </a:t>
                </a:r>
                <a:r>
                  <a:rPr lang="nl-NL" err="1"/>
                  <a:t>and</a:t>
                </a:r>
                <a:r>
                  <a:rPr lang="nl-NL"/>
                  <a:t> </a:t>
                </a:r>
                <a:r>
                  <a:rPr lang="nl-NL" err="1"/>
                  <a:t>what</a:t>
                </a:r>
                <a:r>
                  <a:rPr lang="nl-NL"/>
                  <a:t> is </a:t>
                </a:r>
                <a:r>
                  <a:rPr lang="nl-NL" err="1"/>
                  <a:t>the</a:t>
                </a:r>
                <a:r>
                  <a:rPr lang="nl-NL"/>
                  <a:t> </a:t>
                </a:r>
                <a:r>
                  <a:rPr lang="nl-NL" err="1"/>
                  <a:t>implied</a:t>
                </a:r>
                <a:r>
                  <a:rPr lang="nl-NL"/>
                  <a:t> break-even point?</a:t>
                </a:r>
              </a:p>
            </p:txBody>
          </p:sp>
        </mc:Choice>
        <mc:Fallback xmlns="">
          <p:sp>
            <p:nvSpPr>
              <p:cNvPr id="74" name="Google Shape;74;p15">
                <a:extLst>
                  <a:ext uri="{FF2B5EF4-FFF2-40B4-BE49-F238E27FC236}">
                    <a16:creationId xmlns:a16="http://schemas.microsoft.com/office/drawing/2014/main" id="{D127B06D-B723-5FE9-DE52-C8B6D0A8552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7D2CA1DF-E203-B953-1D0E-CEECD16ACE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2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5348AE5A-8A3A-5F99-9273-E724605F4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2C768C5B-14A4-F5B4-EF16-D9FB2E362A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Methodology</a:t>
            </a:r>
            <a:endParaRPr lang="nl-NL" b="1"/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5BB6B3FA-B316-72DB-787E-1F49B30B1B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 err="1"/>
              <a:t>Two</a:t>
            </a:r>
            <a:r>
              <a:rPr lang="nl-NL" b="1"/>
              <a:t> </a:t>
            </a:r>
            <a:r>
              <a:rPr lang="nl-NL" b="1" err="1"/>
              <a:t>Perspectives</a:t>
            </a:r>
            <a:r>
              <a:rPr lang="nl-NL" b="1"/>
              <a:t>:</a:t>
            </a:r>
            <a:endParaRPr lang="nl-NL"/>
          </a:p>
          <a:p>
            <a:pPr lvl="1"/>
            <a:r>
              <a:rPr lang="nl-NL" b="1"/>
              <a:t>Root-side:</a:t>
            </a:r>
            <a:r>
              <a:rPr lang="nl-NL"/>
              <a:t> RSSAC002 </a:t>
            </a:r>
            <a:r>
              <a:rPr lang="nl-NL" err="1"/>
              <a:t>aggregate</a:t>
            </a:r>
            <a:r>
              <a:rPr lang="nl-NL"/>
              <a:t> </a:t>
            </a:r>
            <a:r>
              <a:rPr lang="nl-NL" err="1"/>
              <a:t>statistics</a:t>
            </a:r>
            <a:r>
              <a:rPr lang="nl-NL"/>
              <a:t>.</a:t>
            </a:r>
          </a:p>
          <a:p>
            <a:pPr lvl="1"/>
            <a:r>
              <a:rPr lang="nl-NL" b="1" err="1"/>
              <a:t>Resolver</a:t>
            </a:r>
            <a:r>
              <a:rPr lang="nl-NL" b="1"/>
              <a:t>-side:</a:t>
            </a:r>
            <a:r>
              <a:rPr lang="nl-NL"/>
              <a:t> Direct </a:t>
            </a:r>
            <a:r>
              <a:rPr lang="nl-NL" err="1"/>
              <a:t>measurement</a:t>
            </a:r>
            <a:r>
              <a:rPr lang="nl-NL"/>
              <a:t> in a </a:t>
            </a:r>
            <a:r>
              <a:rPr lang="nl-NL" err="1"/>
              <a:t>controlled</a:t>
            </a:r>
            <a:r>
              <a:rPr lang="nl-NL"/>
              <a:t> </a:t>
            </a:r>
            <a:r>
              <a:rPr lang="nl-NL" err="1"/>
              <a:t>testbed</a:t>
            </a:r>
            <a:r>
              <a:rPr lang="nl-NL"/>
              <a:t>.</a:t>
            </a:r>
          </a:p>
          <a:p>
            <a:r>
              <a:rPr lang="nl-NL" b="1"/>
              <a:t>Unit of </a:t>
            </a:r>
            <a:r>
              <a:rPr lang="nl-NL" b="1" err="1"/>
              <a:t>Measure</a:t>
            </a:r>
            <a:r>
              <a:rPr lang="nl-NL" b="1"/>
              <a:t>:</a:t>
            </a:r>
            <a:r>
              <a:rPr lang="nl-NL"/>
              <a:t> Bytes per </a:t>
            </a:r>
            <a:r>
              <a:rPr lang="nl-NL" err="1"/>
              <a:t>resolver</a:t>
            </a:r>
            <a:r>
              <a:rPr lang="nl-NL"/>
              <a:t> per </a:t>
            </a:r>
            <a:r>
              <a:rPr lang="nl-NL" err="1"/>
              <a:t>day</a:t>
            </a:r>
            <a:r>
              <a:rPr lang="nl-NL"/>
              <a:t>.</a:t>
            </a:r>
          </a:p>
          <a:p>
            <a:r>
              <a:rPr lang="nl-NL" b="1"/>
              <a:t>Approach:</a:t>
            </a:r>
            <a:r>
              <a:rPr lang="nl-NL"/>
              <a:t> </a:t>
            </a:r>
            <a:r>
              <a:rPr lang="nl-NL" err="1"/>
              <a:t>Derived</a:t>
            </a:r>
            <a:r>
              <a:rPr lang="nl-NL"/>
              <a:t> baseline vs. </a:t>
            </a:r>
            <a:r>
              <a:rPr lang="nl-NL" err="1"/>
              <a:t>measured</a:t>
            </a:r>
            <a:r>
              <a:rPr lang="nl-NL"/>
              <a:t> </a:t>
            </a:r>
            <a:r>
              <a:rPr lang="nl-NL" err="1"/>
              <a:t>reality</a:t>
            </a:r>
            <a:r>
              <a:rPr lang="nl-NL"/>
              <a:t>.</a:t>
            </a:r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5AF15867-9D00-1563-BCDA-3DE39ED7A9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43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8681CF43-C6A3-1EC5-D0AE-077D7A2CE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30956CB9-82E5-A40E-5E28-496702566C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Methodology</a:t>
            </a:r>
            <a:r>
              <a:rPr lang="nl-NL" b="1"/>
              <a:t> – RSSAC002 &amp; Baseline</a:t>
            </a:r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A34EBECD-A74C-4475-7B26-AB5E2EBE36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r>
              <a:rPr lang="nl-NL" b="1"/>
              <a:t>RSSAC002:</a:t>
            </a:r>
            <a:r>
              <a:rPr lang="nl-NL"/>
              <a:t> Standard </a:t>
            </a:r>
            <a:r>
              <a:rPr lang="nl-NL" err="1"/>
              <a:t>reporting</a:t>
            </a:r>
            <a:r>
              <a:rPr lang="nl-NL"/>
              <a:t> </a:t>
            </a:r>
            <a:r>
              <a:rPr lang="nl-NL" err="1"/>
              <a:t>framework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Root Servers.</a:t>
            </a:r>
          </a:p>
          <a:p>
            <a:r>
              <a:rPr lang="nl-NL" b="1" err="1"/>
              <a:t>Metric</a:t>
            </a:r>
            <a:r>
              <a:rPr lang="nl-NL" b="1"/>
              <a:t> 1:</a:t>
            </a:r>
            <a:r>
              <a:rPr lang="nl-NL"/>
              <a:t> Total query/response </a:t>
            </a:r>
            <a:r>
              <a:rPr lang="nl-NL" err="1"/>
              <a:t>counts</a:t>
            </a:r>
            <a:r>
              <a:rPr lang="nl-NL"/>
              <a:t>.</a:t>
            </a:r>
          </a:p>
          <a:p>
            <a:r>
              <a:rPr lang="nl-NL" b="1" err="1"/>
              <a:t>Metric</a:t>
            </a:r>
            <a:r>
              <a:rPr lang="nl-NL" b="1"/>
              <a:t> 2:</a:t>
            </a:r>
            <a:r>
              <a:rPr lang="nl-NL"/>
              <a:t> </a:t>
            </a:r>
            <a:r>
              <a:rPr lang="nl-NL" err="1"/>
              <a:t>Packet</a:t>
            </a:r>
            <a:r>
              <a:rPr lang="nl-NL"/>
              <a:t> </a:t>
            </a:r>
            <a:r>
              <a:rPr lang="nl-NL" err="1"/>
              <a:t>size</a:t>
            </a:r>
            <a:r>
              <a:rPr lang="nl-NL"/>
              <a:t> </a:t>
            </a:r>
            <a:r>
              <a:rPr lang="nl-NL" err="1"/>
              <a:t>distributions</a:t>
            </a:r>
            <a:r>
              <a:rPr lang="nl-NL"/>
              <a:t> (</a:t>
            </a:r>
            <a:r>
              <a:rPr lang="nl-NL" err="1"/>
              <a:t>bucketed</a:t>
            </a:r>
            <a:r>
              <a:rPr lang="nl-NL"/>
              <a:t>).</a:t>
            </a:r>
          </a:p>
          <a:p>
            <a:r>
              <a:rPr lang="nl-NL" b="1" err="1"/>
              <a:t>Metric</a:t>
            </a:r>
            <a:r>
              <a:rPr lang="nl-NL" b="1"/>
              <a:t> 3:</a:t>
            </a:r>
            <a:r>
              <a:rPr lang="nl-NL"/>
              <a:t> Unique source IP </a:t>
            </a:r>
            <a:r>
              <a:rPr lang="nl-NL" err="1"/>
              <a:t>counts</a:t>
            </a:r>
            <a:r>
              <a:rPr lang="nl-NL"/>
              <a:t>.</a:t>
            </a:r>
          </a:p>
          <a:p>
            <a:r>
              <a:rPr lang="nl-NL" b="1" err="1"/>
              <a:t>Calculation</a:t>
            </a:r>
            <a:r>
              <a:rPr lang="nl-NL" b="1"/>
              <a:t>:</a:t>
            </a:r>
            <a:r>
              <a:rPr lang="nl-NL"/>
              <a:t> (Total Bytes) / (Unique Source </a:t>
            </a:r>
            <a:r>
              <a:rPr lang="nl-NL" err="1"/>
              <a:t>IPs</a:t>
            </a:r>
            <a:r>
              <a:rPr lang="nl-NL"/>
              <a:t>) = Baseline traffic per </a:t>
            </a:r>
            <a:r>
              <a:rPr lang="nl-NL" err="1"/>
              <a:t>resolver</a:t>
            </a:r>
            <a:r>
              <a:rPr lang="nl-NL"/>
              <a:t>.</a:t>
            </a:r>
          </a:p>
          <a:p>
            <a:pPr marL="114300" indent="0">
              <a:buNone/>
            </a:pPr>
            <a:endParaRPr lang="nl-NL" u="sng">
              <a:solidFill>
                <a:schemeClr val="accent1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nl-NL" u="sng">
              <a:solidFill>
                <a:schemeClr val="accent1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nl-NL" u="sng">
              <a:solidFill>
                <a:schemeClr val="accent1">
                  <a:lumMod val="50000"/>
                </a:schemeClr>
              </a:solidFill>
            </a:endParaRPr>
          </a:p>
          <a:p>
            <a:pPr marL="400050" indent="-285750">
              <a:lnSpc>
                <a:spcPct val="110000"/>
              </a:lnSpc>
              <a:buFont typeface="+mj-lt"/>
              <a:buAutoNum type="romanUcPeriod"/>
            </a:pPr>
            <a:r>
              <a:rPr lang="nl-NL" sz="1200" u="sng" err="1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nl-NL" sz="1200" u="sng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nl-NL" sz="1200" u="sng" err="1">
                <a:solidFill>
                  <a:schemeClr val="accent1">
                    <a:lumMod val="50000"/>
                  </a:schemeClr>
                </a:solidFill>
              </a:rPr>
              <a:t>itp.cdn.icann.org</a:t>
            </a:r>
            <a:r>
              <a:rPr lang="nl-NL" sz="1200" u="sng">
                <a:solidFill>
                  <a:schemeClr val="accent1">
                    <a:lumMod val="50000"/>
                  </a:schemeClr>
                </a:solidFill>
              </a:rPr>
              <a:t>/en/files/root-server-system-</a:t>
            </a:r>
            <a:r>
              <a:rPr lang="nl-NL" sz="1200" u="sng" err="1">
                <a:solidFill>
                  <a:schemeClr val="accent1">
                    <a:lumMod val="50000"/>
                  </a:schemeClr>
                </a:solidFill>
              </a:rPr>
              <a:t>advisory</a:t>
            </a:r>
            <a:r>
              <a:rPr lang="nl-NL" sz="1200" u="sng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nl-NL" sz="1200" u="sng" err="1">
                <a:solidFill>
                  <a:schemeClr val="accent1">
                    <a:lumMod val="50000"/>
                  </a:schemeClr>
                </a:solidFill>
              </a:rPr>
              <a:t>committee-rssac-publications</a:t>
            </a:r>
            <a:r>
              <a:rPr lang="nl-NL" sz="1200" u="sng">
                <a:solidFill>
                  <a:schemeClr val="accent1">
                    <a:lumMod val="50000"/>
                  </a:schemeClr>
                </a:solidFill>
              </a:rPr>
              <a:t>/rssac-002-measurements-root-22jun23-en.pdf.</a:t>
            </a:r>
            <a:endParaRPr lang="nl-NL" sz="1200"/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97B6CF0F-FC5B-09C4-10E9-C6EF514504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75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FE0A8016-DAAD-57EB-F02D-28F806F2E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BBB1B309-77DB-0FFD-7921-D31DD78649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Experimental</a:t>
            </a:r>
            <a:r>
              <a:rPr lang="nl-NL" b="1"/>
              <a:t> Setup </a:t>
            </a:r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4CF852B1-D073-DF70-597F-94ADADD55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/>
              <a:t>Environment:</a:t>
            </a:r>
            <a:r>
              <a:rPr lang="nl-NL"/>
              <a:t> </a:t>
            </a:r>
            <a:r>
              <a:rPr lang="nl-NL" err="1"/>
              <a:t>Proxmox</a:t>
            </a:r>
            <a:r>
              <a:rPr lang="nl-NL"/>
              <a:t> </a:t>
            </a:r>
            <a:r>
              <a:rPr lang="nl-NL" err="1"/>
              <a:t>virtualization</a:t>
            </a:r>
            <a:r>
              <a:rPr lang="nl-NL"/>
              <a:t> platform.</a:t>
            </a:r>
          </a:p>
          <a:p>
            <a:r>
              <a:rPr lang="nl-NL" b="1" err="1"/>
              <a:t>Isolation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err="1"/>
              <a:t>Components</a:t>
            </a:r>
            <a:r>
              <a:rPr lang="nl-NL"/>
              <a:t> </a:t>
            </a:r>
            <a:r>
              <a:rPr lang="nl-NL" err="1"/>
              <a:t>communicated</a:t>
            </a:r>
            <a:r>
              <a:rPr lang="nl-NL"/>
              <a:t> over a </a:t>
            </a:r>
            <a:r>
              <a:rPr lang="nl-NL" err="1"/>
              <a:t>local</a:t>
            </a:r>
            <a:r>
              <a:rPr lang="nl-NL"/>
              <a:t> virtual </a:t>
            </a:r>
            <a:r>
              <a:rPr lang="nl-NL" err="1"/>
              <a:t>network</a:t>
            </a:r>
            <a:r>
              <a:rPr lang="nl-NL"/>
              <a:t>.</a:t>
            </a:r>
          </a:p>
          <a:p>
            <a:r>
              <a:rPr lang="nl-NL" b="1"/>
              <a:t>Software:</a:t>
            </a:r>
            <a:r>
              <a:rPr lang="nl-NL"/>
              <a:t> Recent Linux </a:t>
            </a:r>
            <a:r>
              <a:rPr lang="nl-NL" err="1"/>
              <a:t>distribution</a:t>
            </a:r>
            <a:r>
              <a:rPr lang="nl-NL"/>
              <a:t>; open-source </a:t>
            </a:r>
            <a:r>
              <a:rPr lang="nl-NL" err="1"/>
              <a:t>resolver</a:t>
            </a:r>
            <a:r>
              <a:rPr lang="nl-NL"/>
              <a:t> software.</a:t>
            </a:r>
          </a:p>
          <a:p>
            <a:r>
              <a:rPr lang="nl-NL" b="1" err="1"/>
              <a:t>Observation</a:t>
            </a:r>
            <a:r>
              <a:rPr lang="nl-NL" b="1"/>
              <a:t>:</a:t>
            </a:r>
            <a:r>
              <a:rPr lang="nl-NL"/>
              <a:t> 4 </a:t>
            </a:r>
            <a:r>
              <a:rPr lang="nl-NL" err="1"/>
              <a:t>consecutive</a:t>
            </a:r>
            <a:r>
              <a:rPr lang="nl-NL"/>
              <a:t> </a:t>
            </a:r>
            <a:r>
              <a:rPr lang="nl-NL" err="1"/>
              <a:t>days</a:t>
            </a:r>
            <a:r>
              <a:rPr lang="nl-NL"/>
              <a:t> of </a:t>
            </a:r>
            <a:r>
              <a:rPr lang="nl-NL" err="1"/>
              <a:t>production</a:t>
            </a:r>
            <a:r>
              <a:rPr lang="nl-NL"/>
              <a:t> root zone </a:t>
            </a:r>
            <a:r>
              <a:rPr lang="nl-NL" err="1"/>
              <a:t>evolution</a:t>
            </a:r>
            <a:r>
              <a:rPr lang="nl-NL"/>
              <a:t>.</a:t>
            </a:r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CD7295FB-4D7E-0873-D4B5-36261C955B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619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3FCDD3AD-6DA3-4EF8-5685-89667E7E8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61E7D257-55E8-2325-1F8C-29237706C7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Resolver</a:t>
            </a:r>
            <a:r>
              <a:rPr lang="nl-NL" b="1"/>
              <a:t> </a:t>
            </a:r>
            <a:r>
              <a:rPr lang="nl-NL" b="1" err="1"/>
              <a:t>Roles</a:t>
            </a:r>
            <a:r>
              <a:rPr lang="nl-NL" b="1"/>
              <a:t> &amp; Update </a:t>
            </a:r>
            <a:r>
              <a:rPr lang="nl-NL" b="1" err="1"/>
              <a:t>Mechanisms</a:t>
            </a:r>
            <a:endParaRPr lang="nl-NL" b="1"/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1483BF5D-BED5-95CF-C0EB-A9B70B26D0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/>
              <a:t>BIND:</a:t>
            </a:r>
            <a:r>
              <a:rPr lang="nl-NL"/>
              <a:t> DNS-</a:t>
            </a:r>
            <a:r>
              <a:rPr lang="nl-NL" err="1"/>
              <a:t>based</a:t>
            </a:r>
            <a:r>
              <a:rPr lang="nl-NL"/>
              <a:t> IXFR (</a:t>
            </a:r>
            <a:r>
              <a:rPr lang="nl-NL" err="1"/>
              <a:t>Incremental</a:t>
            </a:r>
            <a:r>
              <a:rPr lang="nl-NL"/>
              <a:t> transfers).</a:t>
            </a:r>
          </a:p>
          <a:p>
            <a:r>
              <a:rPr lang="nl-NL" b="1" err="1"/>
              <a:t>Unbound</a:t>
            </a:r>
            <a:r>
              <a:rPr lang="nl-NL" b="1"/>
              <a:t> (</a:t>
            </a:r>
            <a:r>
              <a:rPr lang="nl-NL" b="1" err="1"/>
              <a:t>Role</a:t>
            </a:r>
            <a:r>
              <a:rPr lang="nl-NL" b="1"/>
              <a:t> A):</a:t>
            </a:r>
            <a:r>
              <a:rPr lang="nl-NL"/>
              <a:t> DNS-</a:t>
            </a:r>
            <a:r>
              <a:rPr lang="nl-NL" err="1"/>
              <a:t>based</a:t>
            </a:r>
            <a:r>
              <a:rPr lang="nl-NL"/>
              <a:t> IXFR.</a:t>
            </a:r>
          </a:p>
          <a:p>
            <a:r>
              <a:rPr lang="nl-NL" b="1" err="1"/>
              <a:t>Unbound</a:t>
            </a:r>
            <a:r>
              <a:rPr lang="nl-NL" b="1"/>
              <a:t> (</a:t>
            </a:r>
            <a:r>
              <a:rPr lang="nl-NL" b="1" err="1"/>
              <a:t>Role</a:t>
            </a:r>
            <a:r>
              <a:rPr lang="nl-NL" b="1"/>
              <a:t> B):</a:t>
            </a:r>
            <a:r>
              <a:rPr lang="nl-NL"/>
              <a:t> HTTPS-</a:t>
            </a:r>
            <a:r>
              <a:rPr lang="nl-NL" err="1"/>
              <a:t>based</a:t>
            </a:r>
            <a:r>
              <a:rPr lang="nl-NL"/>
              <a:t> retrieval.</a:t>
            </a:r>
          </a:p>
          <a:p>
            <a:r>
              <a:rPr lang="nl-NL" b="1"/>
              <a:t>Knot </a:t>
            </a:r>
            <a:r>
              <a:rPr lang="nl-NL" b="1" err="1"/>
              <a:t>Resolver</a:t>
            </a:r>
            <a:r>
              <a:rPr lang="nl-NL" b="1"/>
              <a:t>:</a:t>
            </a:r>
            <a:r>
              <a:rPr lang="nl-NL"/>
              <a:t> Native HTTPS-</a:t>
            </a:r>
            <a:r>
              <a:rPr lang="nl-NL" err="1"/>
              <a:t>based</a:t>
            </a:r>
            <a:r>
              <a:rPr lang="nl-NL"/>
              <a:t> </a:t>
            </a:r>
            <a:r>
              <a:rPr lang="nl-NL" err="1"/>
              <a:t>local</a:t>
            </a:r>
            <a:r>
              <a:rPr lang="nl-NL"/>
              <a:t> root </a:t>
            </a:r>
            <a:r>
              <a:rPr lang="nl-NL" err="1"/>
              <a:t>functionality</a:t>
            </a:r>
            <a:r>
              <a:rPr lang="nl-NL"/>
              <a:t>.</a:t>
            </a:r>
          </a:p>
          <a:p>
            <a:r>
              <a:rPr lang="nl-NL" b="1"/>
              <a:t>Traffic </a:t>
            </a:r>
            <a:r>
              <a:rPr lang="nl-NL" b="1" err="1"/>
              <a:t>Captured</a:t>
            </a:r>
            <a:r>
              <a:rPr lang="nl-NL" b="1"/>
              <a:t>:</a:t>
            </a:r>
            <a:r>
              <a:rPr lang="nl-NL"/>
              <a:t> DNS/HTTPS </a:t>
            </a:r>
            <a:r>
              <a:rPr lang="nl-NL" err="1"/>
              <a:t>payloads</a:t>
            </a:r>
            <a:r>
              <a:rPr lang="nl-NL"/>
              <a:t> + TCP/TLS/Control overhead.</a:t>
            </a:r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FF06C57B-BE2A-3AAC-6746-7BC8A06D37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13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64502162-CFAD-40FA-0C80-029B5CDE0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>
            <a:extLst>
              <a:ext uri="{FF2B5EF4-FFF2-40B4-BE49-F238E27FC236}">
                <a16:creationId xmlns:a16="http://schemas.microsoft.com/office/drawing/2014/main" id="{406330AE-CD88-9360-1FFA-3FE98AECA2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nl-NL" b="1" err="1"/>
              <a:t>Results</a:t>
            </a:r>
            <a:r>
              <a:rPr lang="nl-NL" b="1"/>
              <a:t> </a:t>
            </a:r>
            <a:r>
              <a:rPr lang="nl-NL" b="1" err="1"/>
              <a:t>Conventional</a:t>
            </a:r>
            <a:r>
              <a:rPr lang="nl-NL" b="1"/>
              <a:t> Traffic</a:t>
            </a:r>
          </a:p>
        </p:txBody>
      </p:sp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4C50D8C5-EBC9-2D1C-E8C8-F56CDFE0B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nl-NL" b="1" err="1"/>
              <a:t>Table</a:t>
            </a:r>
            <a:r>
              <a:rPr lang="nl-NL" b="1"/>
              <a:t> 1 Summary:</a:t>
            </a:r>
            <a:endParaRPr lang="nl-NL"/>
          </a:p>
          <a:p>
            <a:pPr lvl="1"/>
            <a:r>
              <a:rPr lang="nl-NL"/>
              <a:t>Most </a:t>
            </a:r>
            <a:r>
              <a:rPr lang="nl-NL" err="1"/>
              <a:t>roots</a:t>
            </a:r>
            <a:r>
              <a:rPr lang="nl-NL"/>
              <a:t>: </a:t>
            </a:r>
            <a:r>
              <a:rPr lang="nl-NL" b="1"/>
              <a:t>0.67 </a:t>
            </a:r>
            <a:r>
              <a:rPr lang="nl-NL" b="1" err="1"/>
              <a:t>to</a:t>
            </a:r>
            <a:r>
              <a:rPr lang="nl-NL" b="1"/>
              <a:t> 1.34 MB/</a:t>
            </a:r>
            <a:r>
              <a:rPr lang="nl-NL" b="1" err="1"/>
              <a:t>day</a:t>
            </a:r>
            <a:r>
              <a:rPr lang="nl-NL"/>
              <a:t>.</a:t>
            </a:r>
          </a:p>
          <a:p>
            <a:pPr lvl="1"/>
            <a:r>
              <a:rPr lang="nl-NL"/>
              <a:t>F-root </a:t>
            </a:r>
            <a:r>
              <a:rPr lang="nl-NL" err="1"/>
              <a:t>outlier</a:t>
            </a:r>
            <a:r>
              <a:rPr lang="nl-NL"/>
              <a:t>: </a:t>
            </a:r>
            <a:r>
              <a:rPr lang="nl-NL" b="1"/>
              <a:t>11.18 MB/</a:t>
            </a:r>
            <a:r>
              <a:rPr lang="nl-NL" b="1" err="1"/>
              <a:t>day</a:t>
            </a:r>
            <a:r>
              <a:rPr lang="nl-NL"/>
              <a:t>.</a:t>
            </a:r>
          </a:p>
          <a:p>
            <a:r>
              <a:rPr lang="nl-NL" b="1"/>
              <a:t>System-</a:t>
            </a:r>
            <a:r>
              <a:rPr lang="nl-NL" b="1" err="1"/>
              <a:t>wide</a:t>
            </a:r>
            <a:r>
              <a:rPr lang="nl-NL" b="1"/>
              <a:t> </a:t>
            </a:r>
            <a:r>
              <a:rPr lang="nl-NL" b="1" err="1"/>
              <a:t>Average</a:t>
            </a:r>
            <a:r>
              <a:rPr lang="nl-NL" b="1"/>
              <a:t>:</a:t>
            </a:r>
            <a:r>
              <a:rPr lang="nl-NL"/>
              <a:t> </a:t>
            </a:r>
            <a:r>
              <a:rPr lang="nl-NL" err="1"/>
              <a:t>Approximately</a:t>
            </a:r>
            <a:r>
              <a:rPr lang="nl-NL"/>
              <a:t> </a:t>
            </a:r>
            <a:r>
              <a:rPr lang="nl-NL" b="1"/>
              <a:t>2 MB/</a:t>
            </a:r>
            <a:r>
              <a:rPr lang="nl-NL" b="1" err="1"/>
              <a:t>day</a:t>
            </a:r>
            <a:r>
              <a:rPr lang="nl-NL"/>
              <a:t>.</a:t>
            </a:r>
            <a:br>
              <a:rPr lang="nl-NL"/>
            </a:br>
            <a:endParaRPr lang="nl-NL"/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AE7317D8-5655-4516-F4E2-AA26577D5F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A150BC-10EC-E47A-6582-22BE70B01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480085"/>
            <a:ext cx="5850591" cy="20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601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1117</Words>
  <Application>Microsoft Macintosh PowerPoint</Application>
  <PresentationFormat>Diavoorstelling (16:9)</PresentationFormat>
  <Paragraphs>132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Helvetica Neue Light</vt:lpstr>
      <vt:lpstr>Helvetica Neue</vt:lpstr>
      <vt:lpstr>Simple Light</vt:lpstr>
      <vt:lpstr>Research Project two Local Root Serving by Default: Quantifying the Traffic Trade-off BetweenRoot Queries and Root Zone Distribution</vt:lpstr>
      <vt:lpstr>Introduction</vt:lpstr>
      <vt:lpstr>Local Root Serving</vt:lpstr>
      <vt:lpstr>The Problem &amp; Research Question</vt:lpstr>
      <vt:lpstr>Methodology</vt:lpstr>
      <vt:lpstr>Methodology – RSSAC002 &amp; Baseline</vt:lpstr>
      <vt:lpstr>Experimental Setup </vt:lpstr>
      <vt:lpstr>Resolver Roles &amp; Update Mechanisms</vt:lpstr>
      <vt:lpstr>Results Conventional Traffic</vt:lpstr>
      <vt:lpstr>Results BIND (DNS-based IXFR)</vt:lpstr>
      <vt:lpstr>Results Unbound (DNS-based IXFR)</vt:lpstr>
      <vt:lpstr>Results Unbound (HTTPS-based)</vt:lpstr>
      <vt:lpstr>Results Knot Resolver (HTTPS-based)</vt:lpstr>
      <vt:lpstr>Results – Scaling Impact</vt:lpstr>
      <vt:lpstr>Results – Scaling Impact</vt:lpstr>
      <vt:lpstr>Discussion Frequency vs. Protocol </vt:lpstr>
      <vt:lpstr>Discussion Implementation Strategies</vt:lpstr>
      <vt:lpstr>Discussion Comparison with Conventional </vt:lpstr>
      <vt:lpstr>Conclusion </vt:lpstr>
      <vt:lpstr>Future Work Incremental Signing</vt:lpstr>
      <vt:lpstr>Lessons learned</vt:lpstr>
      <vt:lpstr>Acknowledgements &amp;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Ilyas Rahimi</cp:lastModifiedBy>
  <cp:revision>4</cp:revision>
  <dcterms:modified xsi:type="dcterms:W3CDTF">2026-04-17T14:16:07Z</dcterms:modified>
</cp:coreProperties>
</file>