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0"/>
  </p:handoutMasterIdLst>
  <p:sldIdLst>
    <p:sldId id="256" r:id="rId2"/>
    <p:sldId id="257" r:id="rId3"/>
    <p:sldId id="271" r:id="rId4"/>
    <p:sldId id="259" r:id="rId5"/>
    <p:sldId id="260" r:id="rId6"/>
    <p:sldId id="261" r:id="rId7"/>
    <p:sldId id="262" r:id="rId8"/>
    <p:sldId id="263" r:id="rId9"/>
    <p:sldId id="258" r:id="rId10"/>
    <p:sldId id="272" r:id="rId11"/>
    <p:sldId id="264" r:id="rId12"/>
    <p:sldId id="265" r:id="rId13"/>
    <p:sldId id="267" r:id="rId14"/>
    <p:sldId id="268" r:id="rId15"/>
    <p:sldId id="270" r:id="rId16"/>
    <p:sldId id="266" r:id="rId17"/>
    <p:sldId id="273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4613"/>
  </p:normalViewPr>
  <p:slideViewPr>
    <p:cSldViewPr snapToGrid="0" snapToObjects="1">
      <p:cViewPr varScale="1">
        <p:scale>
          <a:sx n="109" d="100"/>
          <a:sy n="109" d="100"/>
        </p:scale>
        <p:origin x="9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4B1010-4AF9-AB4F-BACC-A40BD413A7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E92E4-6F80-B342-BB90-66C5CFB608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44133-C4B1-8443-9704-D2DCFF7CEDB6}" type="datetimeFigureOut">
              <a:rPr lang="en-US" smtClean="0"/>
              <a:t>7/12/18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EDA8E-048C-3E4B-A018-5C072E239C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41CFB-137E-514D-ADBB-52B62D0B56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7BB3C-D923-0D4F-B412-280E201AD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2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9" descr="Picture clipping.jpg                                           00000C61olaf                           BFEAC3DD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7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>
            <a:lvl1pPr>
              <a:defRPr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>
              <a:defRPr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2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aseline="0">
                <a:solidFill>
                  <a:srgbClr val="1460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00"/>
            </a:lvl2pPr>
            <a:lvl3pPr marL="914309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4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868EB-5FA1-2143-8FA9-0DC651D251E9}" type="datetimeFigureOut">
              <a:rPr lang="en-US" smtClean="0"/>
              <a:t>7/12/18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8AFFC-0827-354D-8453-71200A36167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114299" y="6432333"/>
            <a:ext cx="20501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b="0" dirty="0">
                <a:solidFill>
                  <a:srgbClr val="156047"/>
                </a:solidFill>
                <a:latin typeface="+mj-lt"/>
                <a:ea typeface="+mn-ea"/>
                <a:cs typeface="+mn-cs"/>
              </a:rPr>
              <a:t>https://</a:t>
            </a:r>
            <a:r>
              <a:rPr lang="en-US" sz="1400" b="0" dirty="0" err="1">
                <a:solidFill>
                  <a:srgbClr val="156047"/>
                </a:solidFill>
                <a:latin typeface="+mj-lt"/>
                <a:ea typeface="+mn-ea"/>
                <a:cs typeface="+mn-cs"/>
              </a:rPr>
              <a:t>www.nlnetlabs.nl</a:t>
            </a:r>
            <a:r>
              <a:rPr lang="en-US" sz="1400" b="0" dirty="0">
                <a:solidFill>
                  <a:srgbClr val="156047"/>
                </a:solidFill>
                <a:latin typeface="+mj-lt"/>
                <a:ea typeface="+mn-ea"/>
                <a:cs typeface="+mn-cs"/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369491" y="6370217"/>
            <a:ext cx="1674065" cy="4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8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146046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dnssec-coord@elist.isoc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052025"/>
            <a:ext cx="7010400" cy="2387600"/>
          </a:xfrm>
        </p:spPr>
        <p:txBody>
          <a:bodyPr>
            <a:noAutofit/>
          </a:bodyPr>
          <a:lstStyle/>
          <a:p>
            <a:r>
              <a:rPr lang="en-US" dirty="0"/>
              <a:t>Sunrise DNS-over-TLS!</a:t>
            </a:r>
            <a:br>
              <a:rPr lang="en-US" dirty="0"/>
            </a:br>
            <a:r>
              <a:rPr lang="en-US" dirty="0"/>
              <a:t>Sunset DNSSEC?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8553" y="3602045"/>
            <a:ext cx="7678616" cy="1808163"/>
          </a:xfrm>
        </p:spPr>
        <p:txBody>
          <a:bodyPr>
            <a:normAutofit/>
          </a:bodyPr>
          <a:lstStyle/>
          <a:p>
            <a:r>
              <a:rPr lang="en-US" dirty="0"/>
              <a:t>Benno Overeinder and Willem </a:t>
            </a:r>
            <a:r>
              <a:rPr lang="en-US" dirty="0" err="1"/>
              <a:t>Toorop</a:t>
            </a:r>
            <a:br>
              <a:rPr lang="en-US" dirty="0"/>
            </a:br>
            <a:r>
              <a:rPr lang="en-US" dirty="0" err="1"/>
              <a:t>NLnet</a:t>
            </a:r>
            <a:r>
              <a:rPr lang="en-US" dirty="0"/>
              <a:t> Labs</a:t>
            </a:r>
          </a:p>
          <a:p>
            <a:endParaRPr lang="en-US" dirty="0"/>
          </a:p>
          <a:p>
            <a:r>
              <a:rPr lang="en-US" dirty="0"/>
              <a:t>ICANN DNS Symposium 2018</a:t>
            </a:r>
          </a:p>
        </p:txBody>
      </p:sp>
    </p:spTree>
    <p:extLst>
      <p:ext uri="{BB962C8B-B14F-4D97-AF65-F5344CB8AC3E}">
        <p14:creationId xmlns:p14="http://schemas.microsoft.com/office/powerpoint/2010/main" val="181698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E389AA-EC6D-C44C-A920-AC2384A0B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F5D1C-6A60-4F40-9AD1-06C531069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Properties and limitations</a:t>
            </a:r>
          </a:p>
        </p:txBody>
      </p:sp>
    </p:spTree>
    <p:extLst>
      <p:ext uri="{BB962C8B-B14F-4D97-AF65-F5344CB8AC3E}">
        <p14:creationId xmlns:p14="http://schemas.microsoft.com/office/powerpoint/2010/main" val="424521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311F-378E-2245-ABCD-DAA12D44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– Properties &amp;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B451-C958-4F47-91A5-2A8A79734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Protects against address hijacking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Authentication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Privacy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DNSSEC not needed anymore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CA8FC-B43E-C74C-B6A6-89EB747D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635125"/>
            <a:ext cx="8813800" cy="3992133"/>
          </a:xfrm>
          <a:prstGeom prst="rect">
            <a:avLst/>
          </a:prstGeom>
        </p:spPr>
      </p:pic>
      <p:pic>
        <p:nvPicPr>
          <p:cNvPr id="1025" name="Picture 1" descr="page1image4989920">
            <a:extLst>
              <a:ext uri="{FF2B5EF4-FFF2-40B4-BE49-F238E27FC236}">
                <a16:creationId xmlns:a16="http://schemas.microsoft.com/office/drawing/2014/main" id="{E3CE68E2-E892-D348-82FB-806E3F9B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619411"/>
            <a:ext cx="14605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0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311F-378E-2245-ABCD-DAA12D44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– Properties &amp; Limitations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B451-C958-4F47-91A5-2A8A79734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Protects against address hijacking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Authentication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Privacy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	Except for name redirections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MX, CNAME, DNAME, SRV, NAPTR,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7FD21-0798-824B-A2D2-97A7C6410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634713"/>
            <a:ext cx="8813800" cy="3992133"/>
          </a:xfrm>
          <a:prstGeom prst="rect">
            <a:avLst/>
          </a:prstGeom>
        </p:spPr>
      </p:pic>
      <p:pic>
        <p:nvPicPr>
          <p:cNvPr id="1025" name="Picture 1" descr="page1image4989920">
            <a:extLst>
              <a:ext uri="{FF2B5EF4-FFF2-40B4-BE49-F238E27FC236}">
                <a16:creationId xmlns:a16="http://schemas.microsoft.com/office/drawing/2014/main" id="{E3CE68E2-E892-D348-82FB-806E3F9B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619411"/>
            <a:ext cx="14605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19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311F-378E-2245-ABCD-DAA12D44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– Properties &amp; Limitations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B451-C958-4F47-91A5-2A8A79734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Protects against address hijacking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Authentication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Privacy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dirty="0">
                <a:solidFill>
                  <a:srgbClr val="FFC000"/>
                </a:solidFill>
              </a:rPr>
              <a:t>Integrity when service provider ≠ content provider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EDDF13-1508-F04E-B7DA-E8CB77A9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636133"/>
            <a:ext cx="8813800" cy="3992133"/>
          </a:xfrm>
          <a:prstGeom prst="rect">
            <a:avLst/>
          </a:prstGeom>
        </p:spPr>
      </p:pic>
      <p:pic>
        <p:nvPicPr>
          <p:cNvPr id="1025" name="Picture 1" descr="page1image4989920">
            <a:extLst>
              <a:ext uri="{FF2B5EF4-FFF2-40B4-BE49-F238E27FC236}">
                <a16:creationId xmlns:a16="http://schemas.microsoft.com/office/drawing/2014/main" id="{E3CE68E2-E892-D348-82FB-806E3F9B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619411"/>
            <a:ext cx="14605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2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CBEF7-6C95-1940-A61C-748325C2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98" y="1293902"/>
            <a:ext cx="4996502" cy="4440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C311F-378E-2245-ABCD-DAA12D44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TLS – Properties &amp; Limitations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B451-C958-4F47-91A5-2A8A79734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Protects against address hijacking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Authentication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Privacy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1500+ Certificate Authorities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sz="2400" i="1" dirty="0">
                <a:solidFill>
                  <a:srgbClr val="FF0000"/>
                </a:solidFill>
              </a:rPr>
              <a:t>(in 2010, see https://</a:t>
            </a:r>
            <a:r>
              <a:rPr lang="en-US" sz="2400" i="1" dirty="0" err="1">
                <a:solidFill>
                  <a:srgbClr val="FF0000"/>
                </a:solidFill>
              </a:rPr>
              <a:t>www.eff.org</a:t>
            </a:r>
            <a:r>
              <a:rPr lang="en-US" sz="2400" i="1" dirty="0">
                <a:solidFill>
                  <a:srgbClr val="FF0000"/>
                </a:solidFill>
              </a:rPr>
              <a:t>/observatory)</a:t>
            </a:r>
            <a:endParaRPr lang="en-US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dirty="0">
                <a:solidFill>
                  <a:srgbClr val="FFC000"/>
                </a:solidFill>
              </a:rPr>
              <a:t>Integrity when service provider ≠ content provider</a:t>
            </a:r>
          </a:p>
        </p:txBody>
      </p:sp>
    </p:spTree>
    <p:extLst>
      <p:ext uri="{BB962C8B-B14F-4D97-AF65-F5344CB8AC3E}">
        <p14:creationId xmlns:p14="http://schemas.microsoft.com/office/powerpoint/2010/main" val="386880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2BB948-C711-7148-91A7-BFBACEA2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DNS-over-TLS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F9361-8081-C447-B9EF-DF0D41A38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and 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038CF-DD59-EA40-90BA-C7C8E580E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532619"/>
            <a:ext cx="6172200" cy="260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8C820-29AF-A14B-860F-09305C54DFBE}"/>
              </a:ext>
            </a:extLst>
          </p:cNvPr>
          <p:cNvSpPr txBox="1"/>
          <p:nvPr/>
        </p:nvSpPr>
        <p:spPr>
          <a:xfrm rot="18900000">
            <a:off x="5657169" y="3260212"/>
            <a:ext cx="3416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PT Mono" panose="02060509020205020204" pitchFamily="49" charset="77"/>
                <a:cs typeface="Consolas" panose="020B0609020204030204" pitchFamily="49" charset="0"/>
              </a:rPr>
              <a:t>Encryption Everywhere</a:t>
            </a:r>
          </a:p>
        </p:txBody>
      </p:sp>
    </p:spTree>
    <p:extLst>
      <p:ext uri="{BB962C8B-B14F-4D97-AF65-F5344CB8AC3E}">
        <p14:creationId xmlns:p14="http://schemas.microsoft.com/office/powerpoint/2010/main" val="258132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AB65-824E-C247-B520-17FC2B3A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DNS-over-TLS and DNSSEC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4189-DD00-1349-B1C4-1811D8D8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From DNSSEC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+</a:t>
            </a:r>
            <a:r>
              <a:rPr lang="en-US" sz="2400" dirty="0">
                <a:solidFill>
                  <a:srgbClr val="00B050"/>
                </a:solidFill>
              </a:rPr>
              <a:t> Origin authenticity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+</a:t>
            </a:r>
            <a:r>
              <a:rPr lang="en-US" sz="2400" dirty="0">
                <a:solidFill>
                  <a:srgbClr val="00B050"/>
                </a:solidFill>
              </a:rPr>
              <a:t> Integrity</a:t>
            </a:r>
            <a:endParaRPr lang="en-US" sz="24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+</a:t>
            </a:r>
            <a:r>
              <a:rPr lang="en-US" sz="2400" dirty="0">
                <a:solidFill>
                  <a:srgbClr val="00B050"/>
                </a:solidFill>
              </a:rPr>
              <a:t> DANE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From DNS-over-TLS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+</a:t>
            </a:r>
            <a:r>
              <a:rPr lang="en-US" sz="2400" dirty="0">
                <a:solidFill>
                  <a:srgbClr val="00B050"/>
                </a:solidFill>
              </a:rPr>
              <a:t> Privacy </a:t>
            </a:r>
            <a:r>
              <a:rPr lang="en-US" sz="2400" dirty="0"/>
              <a:t>(except from the resolver operator)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+</a:t>
            </a:r>
            <a:r>
              <a:rPr lang="en-US" sz="2400" dirty="0">
                <a:solidFill>
                  <a:srgbClr val="00B050"/>
                </a:solidFill>
              </a:rPr>
              <a:t> First mile </a:t>
            </a:r>
            <a:r>
              <a:rPr lang="en-US" sz="2400" dirty="0"/>
              <a:t>(by authenticating a trusted server)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0EADE-E778-CF47-ACD0-841491343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20030"/>
            <a:ext cx="8813800" cy="39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5915-2E36-E145-9AFF-27907672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If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CEF51-6FC5-9D48-BE05-BCB6EF247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Everything is DNS-over-TLS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Start with CA store with CAs of the 13 root operators</a:t>
            </a:r>
          </a:p>
          <a:p>
            <a:pPr lvl="1"/>
            <a:r>
              <a:rPr lang="en-US" sz="2000" dirty="0"/>
              <a:t>Or the ICANN Root CA/ICANN SSL CA?</a:t>
            </a:r>
          </a:p>
          <a:p>
            <a:r>
              <a:rPr lang="en-US" sz="2400" dirty="0"/>
              <a:t>Learn CA of child zone operator when following delegations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E13E0-FD66-A94D-BFC8-1C12220F5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517885"/>
            <a:ext cx="8813800" cy="4096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8B55E-BFDC-D547-B351-7C0771D63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2762250"/>
            <a:ext cx="895350" cy="8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3">
            <a:extLst>
              <a:ext uri="{FF2B5EF4-FFF2-40B4-BE49-F238E27FC236}">
                <a16:creationId xmlns:a16="http://schemas.microsoft.com/office/drawing/2014/main" id="{9CE60A64-E95F-B540-AD26-6893CF865D7C}"/>
              </a:ext>
            </a:extLst>
          </p:cNvPr>
          <p:cNvSpPr/>
          <p:nvPr/>
        </p:nvSpPr>
        <p:spPr>
          <a:xfrm>
            <a:off x="2514600" y="1054100"/>
            <a:ext cx="736600" cy="565947"/>
          </a:xfrm>
          <a:prstGeom prst="folded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es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71A48-275F-4A4E-BA3B-5B76093F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 needs reasons when you've got hero    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63AD6-B85E-E049-8E52-DBBB10814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46046"/>
                </a:solidFill>
              </a:rPr>
              <a:t>Listen to reason?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6A74-5D5A-D44D-A169-6A1CB3F3EF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0" tIns="0" rIns="0" bIns="0">
            <a:normAutofit lnSpcReduction="10000"/>
          </a:bodyPr>
          <a:lstStyle/>
          <a:p>
            <a:r>
              <a:rPr lang="en-US" dirty="0"/>
              <a:t>Trust zones to vouch for their own data</a:t>
            </a:r>
          </a:p>
          <a:p>
            <a:endParaRPr lang="en-US" dirty="0"/>
          </a:p>
          <a:p>
            <a:r>
              <a:rPr lang="en-US" dirty="0"/>
              <a:t>Stub either DNSSEC validates itself, or</a:t>
            </a:r>
          </a:p>
          <a:p>
            <a:endParaRPr lang="en-US" dirty="0"/>
          </a:p>
          <a:p>
            <a:r>
              <a:rPr lang="en-US" dirty="0"/>
              <a:t>Trusts resolver operator that vouches (via DANE) for itself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154DB3-2FEF-4F47-A041-7D03338EB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Rely on heroes!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104295-118A-6444-9D21-3E23B13BC7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Trust DNS operators chosen to serve the zone</a:t>
            </a:r>
          </a:p>
          <a:p>
            <a:r>
              <a:rPr lang="en-US" dirty="0"/>
              <a:t>Trust CAs to authenticate stub → resolver path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0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54150-0F63-2344-BF6E-31B1A795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Puzzlement over difference between DNSSEC and DNS-over-TLS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1AEB8-DD6A-4145-9A8D-FB057BC47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DNSSEC Coordination </a:t>
            </a:r>
            <a:r>
              <a:rPr lang="en-US" dirty="0">
                <a:hlinkClick r:id="rId2"/>
              </a:rPr>
              <a:t>dnssec-coord@elist.isoc.org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“People thought that using DNS-over-TLS meant they didn’t need to use DNSSEC. They have TLS, therefore are all good, right?”</a:t>
            </a:r>
          </a:p>
          <a:p>
            <a:r>
              <a:rPr lang="en-US" dirty="0"/>
              <a:t>Twitter: </a:t>
            </a:r>
            <a:br>
              <a:rPr lang="en-US" dirty="0"/>
            </a:br>
            <a:r>
              <a:rPr lang="en-US" dirty="0"/>
              <a:t>“Will jump on </a:t>
            </a:r>
            <a:r>
              <a:rPr lang="en-US" dirty="0" err="1"/>
              <a:t>DoH</a:t>
            </a:r>
            <a:r>
              <a:rPr lang="en-US" dirty="0"/>
              <a:t> first, then see if </a:t>
            </a:r>
            <a:r>
              <a:rPr lang="en-US" dirty="0" err="1"/>
              <a:t>dnssec</a:t>
            </a:r>
            <a:r>
              <a:rPr lang="en-US" dirty="0"/>
              <a:t> is still needed.”</a:t>
            </a:r>
          </a:p>
          <a:p>
            <a:r>
              <a:rPr lang="en-US" dirty="0"/>
              <a:t>draft-</a:t>
            </a:r>
            <a:r>
              <a:rPr lang="en-US" dirty="0" err="1"/>
              <a:t>ietf</a:t>
            </a:r>
            <a:r>
              <a:rPr lang="en-US" dirty="0"/>
              <a:t>-</a:t>
            </a:r>
            <a:r>
              <a:rPr lang="en-US" dirty="0" err="1"/>
              <a:t>doh</a:t>
            </a:r>
            <a:r>
              <a:rPr lang="en-US" dirty="0"/>
              <a:t>-</a:t>
            </a:r>
            <a:r>
              <a:rPr lang="en-US" dirty="0" err="1"/>
              <a:t>dns</a:t>
            </a:r>
            <a:r>
              <a:rPr lang="en-US" dirty="0"/>
              <a:t>-over-https:</a:t>
            </a:r>
            <a:br>
              <a:rPr lang="en-US" dirty="0"/>
            </a:br>
            <a:r>
              <a:rPr lang="en-US" dirty="0"/>
              <a:t>“In the absence of DNSSEC information, a </a:t>
            </a:r>
            <a:r>
              <a:rPr lang="en-US" dirty="0" err="1"/>
              <a:t>DoH</a:t>
            </a:r>
            <a:r>
              <a:rPr lang="en-US" dirty="0"/>
              <a:t> server can give a client invalid data in response to a DNS query. Section 4 disallows the use of </a:t>
            </a:r>
            <a:r>
              <a:rPr lang="en-US" dirty="0" err="1"/>
              <a:t>DoH</a:t>
            </a:r>
            <a:r>
              <a:rPr lang="en-US" dirty="0"/>
              <a:t> DNS responses that do not originate from configured servers. This prohibition does not guarantee protection against invalid data, but it does reduce the risk.”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7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21C357-6221-B74D-B1A9-BBDC8669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D8EB0-0627-3E45-81ED-6160DBA61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History, motivation, solution, properties and limitations</a:t>
            </a:r>
          </a:p>
        </p:txBody>
      </p:sp>
    </p:spTree>
    <p:extLst>
      <p:ext uri="{BB962C8B-B14F-4D97-AF65-F5344CB8AC3E}">
        <p14:creationId xmlns:p14="http://schemas.microsoft.com/office/powerpoint/2010/main" val="308886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733E8-6993-0E4A-B250-98D73175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599669"/>
            <a:ext cx="8826500" cy="3802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F68BB-CBD2-164B-9F15-2AA69D74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 – History &amp;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95533-19F0-CE42-9ED3-86DF60A69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UDP is easy to spoof</a:t>
            </a:r>
          </a:p>
          <a:p>
            <a:r>
              <a:rPr lang="en-US" dirty="0"/>
              <a:t>Need for an immediate usable</a:t>
            </a:r>
            <a:br>
              <a:rPr lang="en-US" dirty="0"/>
            </a:br>
            <a:r>
              <a:rPr lang="en-US" dirty="0"/>
              <a:t>incrementally deployable solution</a:t>
            </a:r>
          </a:p>
        </p:txBody>
      </p:sp>
    </p:spTree>
    <p:extLst>
      <p:ext uri="{BB962C8B-B14F-4D97-AF65-F5344CB8AC3E}">
        <p14:creationId xmlns:p14="http://schemas.microsoft.com/office/powerpoint/2010/main" val="59175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E647-B853-5E4E-A6EC-73614AE4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 – The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1E224-F43D-F440-B8BC-198E7DCCE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 the zone content</a:t>
            </a:r>
          </a:p>
          <a:p>
            <a:r>
              <a:rPr lang="en-US" dirty="0"/>
              <a:t>Child zones authorized</a:t>
            </a:r>
            <a:r>
              <a:rPr lang="en-US" i="1" baseline="30000" dirty="0"/>
              <a:t>(by parent zone)</a:t>
            </a:r>
            <a:br>
              <a:rPr lang="en-US" i="1" baseline="30000" dirty="0"/>
            </a:br>
            <a:r>
              <a:rPr lang="en-US" dirty="0"/>
              <a:t>to sign for themselves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A9B29-E0B4-DB40-9CBA-D2553361D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701929"/>
            <a:ext cx="5886450" cy="4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925CE-2510-774F-BBA7-FDEFA90E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 – The Solution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7FB0-112C-7541-BABD-1FF495C90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Validating resolvers can verify</a:t>
            </a:r>
            <a:br>
              <a:rPr lang="en-US" dirty="0"/>
            </a:br>
            <a:r>
              <a:rPr lang="en-US" b="1" dirty="0"/>
              <a:t>origin authenticity</a:t>
            </a:r>
            <a:br>
              <a:rPr lang="en-US" b="1" dirty="0"/>
            </a:br>
            <a:r>
              <a:rPr lang="en-US" dirty="0"/>
              <a:t>with root trust anchor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7F86C-FC6E-3B47-8392-686B4C00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485613"/>
            <a:ext cx="8813800" cy="39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770E4-614C-BB49-AC2E-57C90390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DNSSEC – Properties &amp;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C7453-A7DC-4844-A6E0-A559F653D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Origin Authentication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Integrity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Privacy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The first mile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61FC0-5084-C240-8208-71B5CED6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548367"/>
            <a:ext cx="8813800" cy="39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2462-41E9-674A-9CFA-0AC6A61D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DNSSEC – Properties &amp; Limitations (2)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2169-EC3C-A848-81D4-E4C57322E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Origin Authentication 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Integrity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Privacy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Transitivity	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Still first mile issues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1D353-616B-6A42-B51E-F6303A5B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774825"/>
            <a:ext cx="8813800" cy="39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E5FFF3-F5E4-7B40-96B7-FE1B660A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59621"/>
            <a:ext cx="7886700" cy="426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21E56-0A01-D940-9076-6AE94719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DNSSEC – Properties &amp; Limitations (3)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4996A-5AB0-DA42-85C2-C7D4B0426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Origin Authentication	</a:t>
            </a: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Integrity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+</a:t>
            </a:r>
            <a:r>
              <a:rPr lang="en-US" dirty="0">
                <a:solidFill>
                  <a:srgbClr val="00B050"/>
                </a:solidFill>
              </a:rPr>
              <a:t> Transitivity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Privacy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The first mile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Does not protect against address hijacking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18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Lnet Labs widescreen" id="{382D21C5-AA42-3644-9DA3-31DDE1840099}" vid="{3960372F-2C29-3343-9A7C-7330B6954F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905</TotalTime>
  <Words>310</Words>
  <Application>Microsoft Macintosh PowerPoint</Application>
  <PresentationFormat>On-screen Show (4:3)</PresentationFormat>
  <Paragraphs>118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Consolas</vt:lpstr>
      <vt:lpstr>PT Mono</vt:lpstr>
      <vt:lpstr>Office Theme</vt:lpstr>
      <vt:lpstr>Sunrise DNS-over-TLS! Sunset DNSSEC?</vt:lpstr>
      <vt:lpstr>Puzzlement over difference between DNSSEC and DNS-over-TLS</vt:lpstr>
      <vt:lpstr>DNSSEC</vt:lpstr>
      <vt:lpstr>DNSSEC – History &amp; Motivation</vt:lpstr>
      <vt:lpstr>DNSSEC – The Solution</vt:lpstr>
      <vt:lpstr>DNSSEC – The Solution (cont’d)</vt:lpstr>
      <vt:lpstr>DNSSEC – Properties &amp; Limitations</vt:lpstr>
      <vt:lpstr>DNSSEC – Properties &amp; Limitations (2) </vt:lpstr>
      <vt:lpstr>DNSSEC – Properties &amp; Limitations (3)</vt:lpstr>
      <vt:lpstr>TLS</vt:lpstr>
      <vt:lpstr>TLS – Properties &amp; Limitations</vt:lpstr>
      <vt:lpstr>TLS – Properties &amp; Limitations (2)</vt:lpstr>
      <vt:lpstr>TLS – Properties &amp; Limitations (3)</vt:lpstr>
      <vt:lpstr>TLS – Properties &amp; Limitations (4)</vt:lpstr>
      <vt:lpstr>DNS-over-TLS</vt:lpstr>
      <vt:lpstr>DNS-over-TLS and DNSSEC</vt:lpstr>
      <vt:lpstr>But What If …</vt:lpstr>
      <vt:lpstr>Who needs reasons when you've got hero    ?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Sunrise DNS-over-TLS! Sunset DNSSEC?</dc:title>
  <dc:creator>Benno Overeinder</dc:creator>
  <cp:lastModifiedBy>Benno Overeinder</cp:lastModifiedBy>
  <cp:revision>23</cp:revision>
  <cp:lastPrinted>2018-07-12T07:16:53Z</cp:lastPrinted>
  <dcterms:created xsi:type="dcterms:W3CDTF">2018-07-11T10:36:04Z</dcterms:created>
  <dcterms:modified xsi:type="dcterms:W3CDTF">2018-07-12T09:26:12Z</dcterms:modified>
</cp:coreProperties>
</file>